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400" r:id="rId5"/>
    <p:sldId id="467" r:id="rId6"/>
    <p:sldId id="466" r:id="rId7"/>
    <p:sldId id="306" r:id="rId8"/>
    <p:sldId id="469" r:id="rId9"/>
    <p:sldId id="470" r:id="rId10"/>
    <p:sldId id="465" r:id="rId11"/>
    <p:sldId id="472" r:id="rId12"/>
    <p:sldId id="471" r:id="rId13"/>
    <p:sldId id="473" r:id="rId14"/>
    <p:sldId id="435" r:id="rId15"/>
    <p:sldId id="464" r:id="rId16"/>
    <p:sldId id="474" r:id="rId17"/>
    <p:sldId id="416" r:id="rId18"/>
    <p:sldId id="475" r:id="rId19"/>
    <p:sldId id="447" r:id="rId20"/>
    <p:sldId id="482" r:id="rId21"/>
    <p:sldId id="477" r:id="rId22"/>
    <p:sldId id="478" r:id="rId23"/>
    <p:sldId id="479" r:id="rId24"/>
    <p:sldId id="483" r:id="rId25"/>
    <p:sldId id="481" r:id="rId26"/>
    <p:sldId id="486" r:id="rId27"/>
    <p:sldId id="442" r:id="rId28"/>
    <p:sldId id="484" r:id="rId29"/>
    <p:sldId id="485" r:id="rId30"/>
    <p:sldId id="419" r:id="rId31"/>
    <p:sldId id="487" r:id="rId32"/>
    <p:sldId id="455" r:id="rId33"/>
    <p:sldId id="488" r:id="rId34"/>
    <p:sldId id="426" r:id="rId35"/>
    <p:sldId id="445" r:id="rId36"/>
    <p:sldId id="432" r:id="rId3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808" y="32"/>
      </p:cViewPr>
      <p:guideLst/>
    </p:cSldViewPr>
  </p:slideViewPr>
  <p:notesTextViewPr>
    <p:cViewPr>
      <p:scale>
        <a:sx n="1" d="1"/>
        <a:sy n="1" d="1"/>
      </p:scale>
      <p:origin x="0" y="0"/>
    </p:cViewPr>
  </p:notesTextViewPr>
  <p:notesViewPr>
    <p:cSldViewPr snapToGrid="0">
      <p:cViewPr varScale="1">
        <p:scale>
          <a:sx n="66" d="100"/>
          <a:sy n="66" d="100"/>
        </p:scale>
        <p:origin x="31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B4CEB-E271-455B-A24D-D7B5CA2D3879}" type="datetimeFigureOut">
              <a:rPr lang="sv-SE" smtClean="0"/>
              <a:t>2019-05-12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15173-8909-4412-9FB5-13C0FE1B92CA}" type="slidenum">
              <a:rPr lang="sv-SE" smtClean="0"/>
              <a:t>‹#›</a:t>
            </a:fld>
            <a:endParaRPr lang="sv-SE"/>
          </a:p>
        </p:txBody>
      </p:sp>
    </p:spTree>
    <p:extLst>
      <p:ext uri="{BB962C8B-B14F-4D97-AF65-F5344CB8AC3E}">
        <p14:creationId xmlns:p14="http://schemas.microsoft.com/office/powerpoint/2010/main" val="2509540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v.wikipedia.org/wiki/Runo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1</a:t>
            </a:fld>
            <a:endParaRPr lang="sv-SE"/>
          </a:p>
        </p:txBody>
      </p:sp>
    </p:spTree>
    <p:extLst>
      <p:ext uri="{BB962C8B-B14F-4D97-AF65-F5344CB8AC3E}">
        <p14:creationId xmlns:p14="http://schemas.microsoft.com/office/powerpoint/2010/main" val="127379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Näs kyrka, Västergötland, nu i SHM. Denna trefasade, romanska gravsten med reliefhuggen runinskrift tillhör nu Statens historiska museum, inv.nr 6.044: 2 och 11.508. Det större stycket av stenen förvärvades av museet 1877, det mindre 1901. Enligt M. H. Hultins reseberättelse (1850-talet?) skulle gravstenen ha legat »i kyrkogårdsmuren invid porten», vilket bekräftas av att det avslagna, mindre fragmentet av samma sten påträffades »i kyrkogårdsmuren, då denna vid </a:t>
            </a:r>
            <a:r>
              <a:rPr lang="sv-SE" dirty="0" err="1"/>
              <a:t>midten</a:t>
            </a:r>
            <a:r>
              <a:rPr lang="sv-SE" dirty="0"/>
              <a:t> af 1880-talet lades om» (Pettersson). Se även </a:t>
            </a:r>
            <a:r>
              <a:rPr lang="sv-SE" dirty="0" err="1"/>
              <a:t>Vg</a:t>
            </a:r>
            <a:r>
              <a:rPr lang="sv-SE" dirty="0"/>
              <a:t> 142. Sandsten. Längd 1,96 m., bredd 0,60 m. Runinskriften är anbragt på den kistformade hällens båda </a:t>
            </a:r>
            <a:r>
              <a:rPr lang="sv-SE" dirty="0" err="1"/>
              <a:t>skråsidor</a:t>
            </a:r>
            <a:r>
              <a:rPr lang="sv-SE" dirty="0"/>
              <a:t> närmast mittfasen. Denna upptages av en kvastpalmettranka med ett kors som avslutning vid vardera ändan. Inskrift: </a:t>
            </a:r>
          </a:p>
          <a:p>
            <a:endParaRPr lang="sv-SE" dirty="0"/>
          </a:p>
          <a:p>
            <a:r>
              <a:rPr lang="sv-SE" dirty="0"/>
              <a:t>•P </a:t>
            </a:r>
            <a:r>
              <a:rPr lang="sv-SE" dirty="0" err="1"/>
              <a:t>bRrr</a:t>
            </a:r>
            <a:r>
              <a:rPr lang="sv-SE" dirty="0"/>
              <a:t> : I </a:t>
            </a:r>
            <a:r>
              <a:rPr lang="sv-SE" dirty="0" err="1"/>
              <a:t>ig</a:t>
            </a:r>
            <a:r>
              <a:rPr lang="sv-SE" dirty="0"/>
              <a:t> r i innan : </a:t>
            </a:r>
            <a:r>
              <a:rPr lang="sv-SE" dirty="0" err="1"/>
              <a:t>þæssi</a:t>
            </a:r>
            <a:r>
              <a:rPr lang="sv-SE" dirty="0"/>
              <a:t> i </a:t>
            </a:r>
            <a:r>
              <a:rPr lang="sv-SE" dirty="0" err="1"/>
              <a:t>þro</a:t>
            </a:r>
            <a:r>
              <a:rPr lang="sv-SE" dirty="0"/>
              <a:t> : </a:t>
            </a:r>
            <a:r>
              <a:rPr lang="sv-SE" dirty="0" err="1"/>
              <a:t>guþ</a:t>
            </a:r>
            <a:r>
              <a:rPr lang="sv-SE" dirty="0"/>
              <a:t> i </a:t>
            </a:r>
            <a:r>
              <a:rPr lang="sv-SE" dirty="0" err="1"/>
              <a:t>givi</a:t>
            </a:r>
            <a:r>
              <a:rPr lang="sv-SE" dirty="0"/>
              <a:t> i </a:t>
            </a:r>
            <a:r>
              <a:rPr lang="sv-SE" dirty="0" err="1"/>
              <a:t>sial</a:t>
            </a:r>
            <a:r>
              <a:rPr lang="sv-SE" dirty="0"/>
              <a:t> : hans : </a:t>
            </a:r>
            <a:r>
              <a:rPr lang="sv-SE" dirty="0" err="1"/>
              <a:t>glæþi</a:t>
            </a:r>
            <a:r>
              <a:rPr lang="sv-SE" dirty="0"/>
              <a:t> ! ok[:]ro </a:t>
            </a:r>
            <a:r>
              <a:rPr lang="sv-SE" dirty="0" err="1"/>
              <a:t>Hh</a:t>
            </a:r>
            <a:r>
              <a:rPr lang="sv-SE" dirty="0"/>
              <a:t> 5 10 15 20 25 30 35 40 45  </a:t>
            </a:r>
            <a:r>
              <a:rPr lang="sv-SE" dirty="0" err="1"/>
              <a:t>Byrr</a:t>
            </a:r>
            <a:r>
              <a:rPr lang="sv-SE" dirty="0"/>
              <a:t> </a:t>
            </a:r>
            <a:r>
              <a:rPr lang="sv-SE" dirty="0" err="1"/>
              <a:t>liggr</a:t>
            </a:r>
            <a:r>
              <a:rPr lang="sv-SE" dirty="0"/>
              <a:t> innan </a:t>
            </a:r>
            <a:r>
              <a:rPr lang="sv-SE" dirty="0" err="1"/>
              <a:t>þessi</a:t>
            </a:r>
            <a:r>
              <a:rPr lang="sv-SE" dirty="0"/>
              <a:t> </a:t>
            </a:r>
            <a:r>
              <a:rPr lang="sv-SE" dirty="0" err="1"/>
              <a:t>þro</a:t>
            </a:r>
            <a:r>
              <a:rPr lang="sv-SE" dirty="0"/>
              <a:t>. Gud </a:t>
            </a:r>
            <a:r>
              <a:rPr lang="sv-SE" dirty="0" err="1"/>
              <a:t>givi</a:t>
            </a:r>
            <a:r>
              <a:rPr lang="sv-SE" dirty="0"/>
              <a:t> </a:t>
            </a:r>
            <a:r>
              <a:rPr lang="sv-SE" dirty="0" err="1"/>
              <a:t>sial</a:t>
            </a:r>
            <a:r>
              <a:rPr lang="sv-SE" dirty="0"/>
              <a:t> hans </a:t>
            </a:r>
            <a:r>
              <a:rPr lang="sv-SE" dirty="0" err="1"/>
              <a:t>gleedi</a:t>
            </a:r>
            <a:r>
              <a:rPr lang="sv-SE" dirty="0"/>
              <a:t> ok ro. </a:t>
            </a:r>
          </a:p>
          <a:p>
            <a:r>
              <a:rPr lang="sv-SE" b="1" dirty="0"/>
              <a:t>»</a:t>
            </a:r>
            <a:r>
              <a:rPr lang="sv-SE" b="1" dirty="0" err="1"/>
              <a:t>Byrr</a:t>
            </a:r>
            <a:r>
              <a:rPr lang="sv-SE" b="1" dirty="0"/>
              <a:t> ligger i denna kista. Gud </a:t>
            </a:r>
            <a:r>
              <a:rPr lang="sv-SE" b="1" dirty="0" err="1"/>
              <a:t>give</a:t>
            </a:r>
            <a:r>
              <a:rPr lang="sv-SE" b="1" dirty="0"/>
              <a:t> hans själ glädje och ro.» </a:t>
            </a:r>
          </a:p>
          <a:p>
            <a:endParaRPr lang="sv-SE" b="1" dirty="0"/>
          </a:p>
          <a:p>
            <a:endParaRPr lang="sv-SE" b="1"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10</a:t>
            </a:fld>
            <a:endParaRPr lang="sv-SE"/>
          </a:p>
        </p:txBody>
      </p:sp>
    </p:spTree>
    <p:extLst>
      <p:ext uri="{BB962C8B-B14F-4D97-AF65-F5344CB8AC3E}">
        <p14:creationId xmlns:p14="http://schemas.microsoft.com/office/powerpoint/2010/main" val="77440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Lerdala kyrka. Foto Anders Roland. Medeltida </a:t>
            </a:r>
            <a:r>
              <a:rPr lang="sv-SE" dirty="0" err="1"/>
              <a:t>smideskors</a:t>
            </a:r>
            <a:r>
              <a:rPr lang="sv-SE" dirty="0"/>
              <a:t>?</a:t>
            </a:r>
          </a:p>
        </p:txBody>
      </p:sp>
      <p:sp>
        <p:nvSpPr>
          <p:cNvPr id="4" name="Platshållare för bildnummer 3"/>
          <p:cNvSpPr>
            <a:spLocks noGrp="1"/>
          </p:cNvSpPr>
          <p:nvPr>
            <p:ph type="sldNum" sz="quarter" idx="10"/>
          </p:nvPr>
        </p:nvSpPr>
        <p:spPr/>
        <p:txBody>
          <a:bodyPr/>
          <a:lstStyle/>
          <a:p>
            <a:fld id="{3B115173-8909-4412-9FB5-13C0FE1B92CA}" type="slidenum">
              <a:rPr lang="sv-SE" smtClean="0"/>
              <a:t>11</a:t>
            </a:fld>
            <a:endParaRPr lang="sv-SE"/>
          </a:p>
        </p:txBody>
      </p:sp>
    </p:spTree>
    <p:extLst>
      <p:ext uri="{BB962C8B-B14F-4D97-AF65-F5344CB8AC3E}">
        <p14:creationId xmlns:p14="http://schemas.microsoft.com/office/powerpoint/2010/main" val="2578858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12</a:t>
            </a:fld>
            <a:endParaRPr lang="sv-SE"/>
          </a:p>
        </p:txBody>
      </p:sp>
    </p:spTree>
    <p:extLst>
      <p:ext uri="{BB962C8B-B14F-4D97-AF65-F5344CB8AC3E}">
        <p14:creationId xmlns:p14="http://schemas.microsoft.com/office/powerpoint/2010/main" val="120523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13</a:t>
            </a:fld>
            <a:endParaRPr lang="sv-SE"/>
          </a:p>
        </p:txBody>
      </p:sp>
    </p:spTree>
    <p:extLst>
      <p:ext uri="{BB962C8B-B14F-4D97-AF65-F5344CB8AC3E}">
        <p14:creationId xmlns:p14="http://schemas.microsoft.com/office/powerpoint/2010/main" val="388881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14</a:t>
            </a:fld>
            <a:endParaRPr lang="sv-SE"/>
          </a:p>
        </p:txBody>
      </p:sp>
    </p:spTree>
    <p:extLst>
      <p:ext uri="{BB962C8B-B14F-4D97-AF65-F5344CB8AC3E}">
        <p14:creationId xmlns:p14="http://schemas.microsoft.com/office/powerpoint/2010/main" val="290224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 jordbegravning var den enda av kyrkan godtagbara begravningsmetoden</a:t>
            </a:r>
          </a:p>
          <a:p>
            <a:r>
              <a:rPr lang="sv-SE" dirty="0"/>
              <a:t>kom detta system att vara det allenarådande i flera hundra år. Helt</a:t>
            </a:r>
          </a:p>
          <a:p>
            <a:r>
              <a:rPr lang="sv-SE" dirty="0"/>
              <a:t>konsekvent har det dock inte varit då ett betydande antal avlidna även har</a:t>
            </a:r>
          </a:p>
          <a:p>
            <a:r>
              <a:rPr lang="sv-SE" dirty="0"/>
              <a:t>placerats i gravkammare ovan eller under mark, möjligen efter en enkel</a:t>
            </a:r>
          </a:p>
          <a:p>
            <a:r>
              <a:rPr lang="sv-SE" dirty="0"/>
              <a:t>balsamering.</a:t>
            </a:r>
          </a:p>
          <a:p>
            <a:endParaRPr lang="sv-SE" dirty="0"/>
          </a:p>
          <a:p>
            <a:r>
              <a:rPr lang="sv-SE" dirty="0"/>
              <a:t>Under medeltiden kom kyrkobyggnader att bli platser för gravsättningar,</a:t>
            </a:r>
          </a:p>
          <a:p>
            <a:r>
              <a:rPr lang="sv-SE" dirty="0"/>
              <a:t>antingen under kyrkgolven eller i för ändamålet tillbyggda kor, det vill</a:t>
            </a:r>
          </a:p>
          <a:p>
            <a:r>
              <a:rPr lang="sv-SE" dirty="0"/>
              <a:t>säga mindre rum som hängde samman med en kyrka. Bruket avsåg från</a:t>
            </a:r>
          </a:p>
          <a:p>
            <a:r>
              <a:rPr lang="sv-SE" dirty="0"/>
              <a:t>början kyrkans egna män. Skicket att begrava under kyrkor är sannolikt</a:t>
            </a:r>
          </a:p>
          <a:p>
            <a:r>
              <a:rPr lang="sv-SE" dirty="0"/>
              <a:t>ett arv från tidig kristen tid, att ovan katakomber med gravar för martyrer</a:t>
            </a:r>
          </a:p>
          <a:p>
            <a:r>
              <a:rPr lang="sv-SE" dirty="0"/>
              <a:t>och helgon bygga kyrkor eller kapell. Att bli begravd i en kyrka eller under</a:t>
            </a:r>
          </a:p>
          <a:p>
            <a:r>
              <a:rPr lang="sv-SE" dirty="0"/>
              <a:t>kyrkgolvet kom efterhand att attrahera samhällets besuttna män och blev</a:t>
            </a:r>
          </a:p>
          <a:p>
            <a:r>
              <a:rPr lang="sv-SE" dirty="0"/>
              <a:t>också ett sätt för kyrkan att hedra sina donatorer. Dessa hällar</a:t>
            </a:r>
          </a:p>
          <a:p>
            <a:r>
              <a:rPr lang="sv-SE" dirty="0"/>
              <a:t>blev en del av kyrkornas golvbeklädnad.</a:t>
            </a:r>
          </a:p>
          <a:p>
            <a:endParaRPr lang="sv-SE" dirty="0"/>
          </a:p>
          <a:p>
            <a:r>
              <a:rPr lang="sv-SE" dirty="0"/>
              <a:t>Jäders kyrka, Södermanland. Den murade kyrkan består av långhus, ett rakt avslutat kor av samma bredd i öster, sakristia i norr, gravkor som symmetrisk pendang i söder, vapenhus i söder samt torn i väster.</a:t>
            </a:r>
          </a:p>
          <a:p>
            <a:r>
              <a:rPr lang="sv-SE" dirty="0"/>
              <a:t> </a:t>
            </a:r>
          </a:p>
          <a:p>
            <a:r>
              <a:rPr lang="sv-SE" dirty="0"/>
              <a:t>Delar av den norra långhusmuren torde härröra från den ursprungliga kyrkan, uppförd under 1100-talet. Troligtvis under 1200-talet utvidgades kyrkan mot söder och väster och gavs formen av en </a:t>
            </a:r>
            <a:r>
              <a:rPr lang="sv-SE" dirty="0" err="1"/>
              <a:t>salkyrka</a:t>
            </a:r>
            <a:r>
              <a:rPr lang="sv-SE" dirty="0"/>
              <a:t>, med sedermera rivna vapenhus både i söder och i norr samt sakristia i norr. Mot slutet av 1400-talet uppfördes tornet och ett nytt vapenhus. </a:t>
            </a:r>
          </a:p>
          <a:p>
            <a:endParaRPr lang="sv-SE" dirty="0"/>
          </a:p>
          <a:p>
            <a:r>
              <a:rPr lang="sv-SE" dirty="0"/>
              <a:t>På Axel Oxenstiernas initiativ tillkom 1642-43 </a:t>
            </a:r>
            <a:r>
              <a:rPr lang="sv-SE" dirty="0" err="1"/>
              <a:t>östkoret</a:t>
            </a:r>
            <a:r>
              <a:rPr lang="sv-SE" dirty="0"/>
              <a:t> med underliggande gravvalv. Arkitekt var </a:t>
            </a:r>
            <a:r>
              <a:rPr lang="sv-SE" dirty="0" err="1"/>
              <a:t>Nicodemus</a:t>
            </a:r>
            <a:r>
              <a:rPr lang="sv-SE" dirty="0"/>
              <a:t> Tessin d.ä. och byggmästare Herman </a:t>
            </a:r>
            <a:r>
              <a:rPr lang="sv-SE" dirty="0" err="1"/>
              <a:t>Florentz</a:t>
            </a:r>
            <a:r>
              <a:rPr lang="sv-SE" dirty="0"/>
              <a:t>. 1659 uppfördes det </a:t>
            </a:r>
            <a:r>
              <a:rPr lang="sv-SE" dirty="0" err="1"/>
              <a:t>Braheska</a:t>
            </a:r>
            <a:r>
              <a:rPr lang="sv-SE" dirty="0"/>
              <a:t> gravkoret.</a:t>
            </a:r>
          </a:p>
          <a:p>
            <a:endParaRPr lang="sv-SE" dirty="0"/>
          </a:p>
          <a:p>
            <a:r>
              <a:rPr lang="sv-SE" dirty="0"/>
              <a:t>Axel </a:t>
            </a:r>
            <a:r>
              <a:rPr lang="sv-SE" dirty="0" err="1"/>
              <a:t>Oxenstiärna</a:t>
            </a:r>
            <a:endParaRPr lang="sv-SE" dirty="0"/>
          </a:p>
          <a:p>
            <a:endParaRPr lang="sv-SE" dirty="0"/>
          </a:p>
          <a:p>
            <a:r>
              <a:rPr lang="sv-SE" dirty="0"/>
              <a:t>Bilden föreställer ätten Brahes gravkor.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15</a:t>
            </a:fld>
            <a:endParaRPr lang="sv-SE"/>
          </a:p>
        </p:txBody>
      </p:sp>
    </p:spTree>
    <p:extLst>
      <p:ext uri="{BB962C8B-B14F-4D97-AF65-F5344CB8AC3E}">
        <p14:creationId xmlns:p14="http://schemas.microsoft.com/office/powerpoint/2010/main" val="333410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Ett annat exempel från Skåne. </a:t>
            </a:r>
          </a:p>
          <a:p>
            <a:endParaRPr lang="sv-SE" dirty="0"/>
          </a:p>
          <a:p>
            <a:r>
              <a:rPr lang="sv-SE" dirty="0" err="1"/>
              <a:t>Vittskövle</a:t>
            </a:r>
            <a:r>
              <a:rPr lang="sv-SE" dirty="0"/>
              <a:t> kyrka. Kyrkan byggdes ursprungligen under 1100- eller 1200-talet, På 1400-talet bröts delar av den norra muren ned och en korsarm uppfördes. Den fungerade som kapell åt godsägaren på </a:t>
            </a:r>
            <a:r>
              <a:rPr lang="sv-SE" dirty="0" err="1"/>
              <a:t>Vittskövle</a:t>
            </a:r>
            <a:r>
              <a:rPr lang="sv-SE" dirty="0"/>
              <a:t> gård, Axel Pedersen Brahe och helgades åt Sankta Anna. Kapellet kan därför kallas Sankta Annas kapell. </a:t>
            </a:r>
            <a:r>
              <a:rPr lang="sv-SE" dirty="0" err="1"/>
              <a:t>Barnekowska</a:t>
            </a:r>
            <a:r>
              <a:rPr lang="sv-SE" dirty="0"/>
              <a:t> sarkofagerna och epitafierna är uppställda i gravkoret bakom ett järnstaket. </a:t>
            </a:r>
          </a:p>
          <a:p>
            <a:endParaRPr lang="sv-SE" dirty="0"/>
          </a:p>
          <a:p>
            <a:r>
              <a:rPr lang="sv-SE" dirty="0"/>
              <a:t>Bruket att gravsätta i och under kyrkor höll i sig i flera hundra år i Sverige.</a:t>
            </a:r>
          </a:p>
          <a:p>
            <a:r>
              <a:rPr lang="sv-SE" dirty="0"/>
              <a:t>Efter påtryckningar bland annat från prästerskapet förbjöds skicket</a:t>
            </a:r>
          </a:p>
          <a:p>
            <a:r>
              <a:rPr lang="sv-SE" dirty="0"/>
              <a:t>av sanitära orsaker 1815. Det är lätt att förstå den olägenhet som förmultnande</a:t>
            </a:r>
          </a:p>
          <a:p>
            <a:r>
              <a:rPr lang="sv-SE" dirty="0"/>
              <a:t>lik medförde, inte minst för de församlade under gudstjänster. Dock</a:t>
            </a:r>
          </a:p>
          <a:p>
            <a:r>
              <a:rPr lang="sv-SE" dirty="0"/>
              <a:t>fortsatte sedvänjan med att placera kistor under kyrkgolven långt efter</a:t>
            </a:r>
          </a:p>
          <a:p>
            <a:r>
              <a:rPr lang="sv-SE" dirty="0"/>
              <a:t>förbudet. De som hävdade gravrätt i eller under kyrka var nog inte särskilt</a:t>
            </a:r>
          </a:p>
          <a:p>
            <a:r>
              <a:rPr lang="sv-SE" dirty="0"/>
              <a:t>benägna att avstå från denna förmån.</a:t>
            </a:r>
          </a:p>
          <a:p>
            <a:endParaRPr lang="sv-SE" dirty="0"/>
          </a:p>
          <a:p>
            <a:r>
              <a:rPr lang="sv-SE" dirty="0"/>
              <a:t>Som en konsekvens av förbudet att begrava inne i kyrkor ökade antalet</a:t>
            </a:r>
          </a:p>
          <a:p>
            <a:r>
              <a:rPr lang="sv-SE" dirty="0"/>
              <a:t>fristående gravkor ute på kyrkogårdarna. För samhällets inflytelserika</a:t>
            </a:r>
          </a:p>
          <a:p>
            <a:r>
              <a:rPr lang="sv-SE" dirty="0"/>
              <a:t>personer blev detta återigen ett sätt att demonstrera särart och makt. Den</a:t>
            </a:r>
          </a:p>
          <a:p>
            <a:r>
              <a:rPr lang="sv-SE" dirty="0"/>
              <a:t>stora sociala skillnad som rådde utanför kyrkogårdsmuren härskade fortsatt</a:t>
            </a:r>
          </a:p>
          <a:p>
            <a:r>
              <a:rPr lang="sv-SE" dirty="0"/>
              <a:t>även innanför.</a:t>
            </a:r>
          </a:p>
          <a:p>
            <a:endParaRPr lang="sv-SE"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16</a:t>
            </a:fld>
            <a:endParaRPr lang="sv-SE"/>
          </a:p>
        </p:txBody>
      </p:sp>
    </p:spTree>
    <p:extLst>
      <p:ext uri="{BB962C8B-B14F-4D97-AF65-F5344CB8AC3E}">
        <p14:creationId xmlns:p14="http://schemas.microsoft.com/office/powerpoint/2010/main" val="94111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Södra kyrkogården i Kalmar </a:t>
            </a:r>
          </a:p>
          <a:p>
            <a:endParaRPr lang="sv-SE" dirty="0"/>
          </a:p>
          <a:p>
            <a:r>
              <a:rPr lang="sv-SE" dirty="0"/>
              <a:t>I mitten av 1800-talet drabbades Kalmar av en koleraepidemi. Det aktualiserade frågan om att bygga en ny kyrkogård. Marken man tänkte sig att använda låg väster om slottet. </a:t>
            </a:r>
          </a:p>
          <a:p>
            <a:endParaRPr lang="sv-SE" dirty="0"/>
          </a:p>
          <a:p>
            <a:r>
              <a:rPr lang="sv-SE" dirty="0"/>
              <a:t>Förste lantmätaren C J A </a:t>
            </a:r>
            <a:r>
              <a:rPr lang="sv-SE" dirty="0" err="1"/>
              <a:t>Magnét</a:t>
            </a:r>
            <a:r>
              <a:rPr lang="sv-SE" dirty="0"/>
              <a:t> utarbetade ett förslag på kyrkogårdsanläggning. Det låg klart 1859. Den kyrkogård </a:t>
            </a:r>
            <a:r>
              <a:rPr lang="sv-SE" dirty="0" err="1"/>
              <a:t>Magnét</a:t>
            </a:r>
            <a:r>
              <a:rPr lang="sv-SE" dirty="0"/>
              <a:t> ritat var på många sätt en för sin tid typisk stadskyrkogård. Anläggningen var placerad en bit utanför stadsbebyggelsen, vilket låg i linje med de rådande idéerna om en mer hygienisk stad. Man hade vid den här tiden fått klart för sig hur sjukdom kunde spridas. Många av de medeltida kyrkogårdarna som låg i anslutning till en stads kyrka var också sorgligt misskötta och på flera sätt otrevliga platser. När man anlade nya kyrkogårdar stävade man efter att få mera parklika anläggningar och ett effektivare utnyttjande av marken. På Södra kyrkogården anlades ett rätvinkligt nät av raka gångar som tydligt avgränsade de olika gravkvarteren. Gångarna var breda och kantades av lindalléer som planterades 1862. I kyrkogårdens mitt uppfördes ett gravkapell i nygotisk stil med spetsiga takspiror och fönsterbågar. </a:t>
            </a:r>
          </a:p>
          <a:p>
            <a:endParaRPr lang="sv-SE" dirty="0"/>
          </a:p>
          <a:p>
            <a:r>
              <a:rPr lang="sv-SE" dirty="0"/>
              <a:t>Det är från slutet av 1700-talet vi även ser</a:t>
            </a:r>
          </a:p>
          <a:p>
            <a:r>
              <a:rPr lang="sv-SE" dirty="0"/>
              <a:t>de första ansatserna till trädplanteringar på begravningsplatser. Givetvis</a:t>
            </a:r>
          </a:p>
          <a:p>
            <a:r>
              <a:rPr lang="sv-SE" dirty="0"/>
              <a:t>var syftet att försköna begravningsplatserna efter inspiration från det som</a:t>
            </a:r>
          </a:p>
          <a:p>
            <a:r>
              <a:rPr lang="sv-SE" dirty="0"/>
              <a:t>pågått i ett par hundra år inom parkarkitekturen. Ett annat skäl till att</a:t>
            </a:r>
          </a:p>
          <a:p>
            <a:r>
              <a:rPr lang="sv-SE" dirty="0"/>
              <a:t>plantera träd var att tona ned begravningsplatsen som något osanitärt och</a:t>
            </a:r>
          </a:p>
          <a:p>
            <a:r>
              <a:rPr lang="sv-SE" dirty="0"/>
              <a:t>motbjudande. Även argument utifrån ett religiöst perspektiv fanns med i</a:t>
            </a:r>
          </a:p>
          <a:p>
            <a:r>
              <a:rPr lang="sv-SE" dirty="0"/>
              <a:t>bilden. Begravningsplatserna skulle mana till begrundan över det innevarande</a:t>
            </a:r>
          </a:p>
          <a:p>
            <a:r>
              <a:rPr lang="sv-SE" dirty="0"/>
              <a:t>livet och det eviga livet, vilket illustrerades i växtlighetens årscykel</a:t>
            </a:r>
          </a:p>
          <a:p>
            <a:r>
              <a:rPr lang="sv-SE" dirty="0"/>
              <a:t>genom födelse, liv, nedbrytning, död och återfödelse.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17</a:t>
            </a:fld>
            <a:endParaRPr lang="sv-SE"/>
          </a:p>
        </p:txBody>
      </p:sp>
    </p:spTree>
    <p:extLst>
      <p:ext uri="{BB962C8B-B14F-4D97-AF65-F5344CB8AC3E}">
        <p14:creationId xmlns:p14="http://schemas.microsoft.com/office/powerpoint/2010/main" val="385279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Kyrkan byggd efter ritningar av arkitekt Fredrik </a:t>
            </a:r>
            <a:r>
              <a:rPr lang="sv-SE" dirty="0" err="1"/>
              <a:t>Mehldal</a:t>
            </a:r>
            <a:r>
              <a:rPr lang="sv-SE" dirty="0"/>
              <a:t>, dansk arkitekt. Egenartad kyrkogård med höga cypresser.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18</a:t>
            </a:fld>
            <a:endParaRPr lang="sv-SE"/>
          </a:p>
        </p:txBody>
      </p:sp>
    </p:spTree>
    <p:extLst>
      <p:ext uri="{BB962C8B-B14F-4D97-AF65-F5344CB8AC3E}">
        <p14:creationId xmlns:p14="http://schemas.microsoft.com/office/powerpoint/2010/main" val="159468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Från mitten av 1800-talet fram till modernismens genombrott runt 1930</a:t>
            </a:r>
          </a:p>
          <a:p>
            <a:r>
              <a:rPr lang="sv-SE" dirty="0"/>
              <a:t>var intresset stort för påkostade och individuellt utformade gravmonument.</a:t>
            </a:r>
          </a:p>
          <a:p>
            <a:r>
              <a:rPr lang="sv-SE" dirty="0"/>
              <a:t>Förutsättningar för detta var ett allt mer välbeställt borgerskap, som lade</a:t>
            </a:r>
          </a:p>
          <a:p>
            <a:r>
              <a:rPr lang="sv-SE" dirty="0"/>
              <a:t>stor vikt vid att markera sin status i samhället även på begravningsplatsen.</a:t>
            </a:r>
          </a:p>
          <a:p>
            <a:r>
              <a:rPr lang="sv-SE" dirty="0"/>
              <a:t>Annat som bidrog var nya industriella metoder för stenhuggning och </a:t>
            </a:r>
            <a:r>
              <a:rPr lang="sv-SE" dirty="0" err="1"/>
              <a:t>stenbearbetning</a:t>
            </a:r>
            <a:endParaRPr lang="sv-SE" dirty="0"/>
          </a:p>
          <a:p>
            <a:r>
              <a:rPr lang="sv-SE" dirty="0"/>
              <a:t>samt ett järnvägsnät som gjorde det möjligt att använda annan</a:t>
            </a:r>
          </a:p>
          <a:p>
            <a:r>
              <a:rPr lang="sv-SE" dirty="0" err="1"/>
              <a:t>stenråvara</a:t>
            </a:r>
            <a:r>
              <a:rPr lang="sv-SE" dirty="0"/>
              <a:t> än den lokalt förekommande. I fokus stod själva gravstenen,</a:t>
            </a:r>
          </a:p>
          <a:p>
            <a:r>
              <a:rPr lang="sv-SE" dirty="0"/>
              <a:t>underlaget för namninskriptionen. Det ansågs även väsentligt att markera</a:t>
            </a:r>
          </a:p>
          <a:p>
            <a:r>
              <a:rPr lang="sv-SE" dirty="0"/>
              <a:t>gravplatsens gräns mot närmaste granngravar, ofta med sten, ibland förstärkt med stenpollare och kätting. Under ett fåtal decennier var staket i gjutjärn modernt. Ibland var gravplatsen markerad med klippt häck; i södra Sverige oftast av buxbom, längre</a:t>
            </a:r>
          </a:p>
          <a:p>
            <a:r>
              <a:rPr lang="sv-SE" dirty="0"/>
              <a:t>norrut av ett härdigare växtmaterial såsom måbär. Markytan innanför kunde</a:t>
            </a:r>
          </a:p>
          <a:p>
            <a:r>
              <a:rPr lang="sv-SE" dirty="0"/>
              <a:t>vara täckt med sand eller Alexander Keillers gravvård på Örgryte gamla kyrkogård i Göteborg. Alexander Keiller, död 1874 i Göteborg, var en brittisk-svensk industri- och affärsman. Keiller anlade den första mekaniska verkstaden i Göteborg. </a:t>
            </a:r>
          </a:p>
          <a:p>
            <a:endParaRPr lang="sv-SE" dirty="0"/>
          </a:p>
          <a:p>
            <a:endParaRPr lang="sv-SE"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19</a:t>
            </a:fld>
            <a:endParaRPr lang="sv-SE"/>
          </a:p>
        </p:txBody>
      </p:sp>
    </p:spTree>
    <p:extLst>
      <p:ext uri="{BB962C8B-B14F-4D97-AF65-F5344CB8AC3E}">
        <p14:creationId xmlns:p14="http://schemas.microsoft.com/office/powerpoint/2010/main" val="123622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a:t>
            </a:fld>
            <a:endParaRPr lang="sv-SE"/>
          </a:p>
        </p:txBody>
      </p:sp>
    </p:spTree>
    <p:extLst>
      <p:ext uri="{BB962C8B-B14F-4D97-AF65-F5344CB8AC3E}">
        <p14:creationId xmlns:p14="http://schemas.microsoft.com/office/powerpoint/2010/main" val="2111624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Större delen av Lovö präglas av ett typiskt herrgårdslandskap med storskaliga åkermarker och många alléer. Flertalet av gårdarna, som ofta är bebyggda som små herrgårdar, har välbevarade manbyggnader från 1700-talet och 1800-talets första hälft.</a:t>
            </a:r>
          </a:p>
          <a:p>
            <a:r>
              <a:rPr lang="sv-SE" dirty="0" err="1"/>
              <a:t>Malmvik</a:t>
            </a:r>
            <a:r>
              <a:rPr lang="sv-SE" dirty="0"/>
              <a:t> har ett särskilt kulturhistoriskt intresse genom att den sedan slutet av 1800-talet tillhört finansfamiljen Wallenberg. Vid gården finns också släktens begravningsplats storslaget belägen på en kulle i det öppna åkerlandskapet. </a:t>
            </a:r>
          </a:p>
          <a:p>
            <a:endParaRPr lang="sv-SE" dirty="0"/>
          </a:p>
          <a:p>
            <a:r>
              <a:rPr lang="sv-SE" dirty="0"/>
              <a:t>En av de första ur Wallenbergsläkten som begravdes här var André Oscar Wallenberg (1816-1886) och hans maka Anna von Sydow (1838-1910). André Oscar Wallenbergs bronsbyst finns bakom mausoleet. Platsen användes även tidigare, under 1600- och 1700-talen, som begravningsplats för närbelägna säteriet </a:t>
            </a:r>
            <a:r>
              <a:rPr lang="sv-SE" dirty="0" err="1"/>
              <a:t>Malmvik</a:t>
            </a:r>
            <a:r>
              <a:rPr lang="sv-SE" dirty="0"/>
              <a:t>.</a:t>
            </a:r>
          </a:p>
          <a:p>
            <a:endParaRPr lang="sv-SE" dirty="0"/>
          </a:p>
          <a:p>
            <a:r>
              <a:rPr lang="sv-SE" dirty="0"/>
              <a:t>Monumentet är anlagd på en tidigare isälvsavlagring. Trädplanteringen på kullen förstärker dess höjd. En tujaplanterad allé leder upp till mausoleet på krönet av kullen, som är utformat som ett litet cirkelrunt klassiskt tempel med ett kopparklädd kupol som vilar på åtta kolonner. Under templet finns en krypta. Templet uppfördes 1912 och är gestaltat av arkitekt Arvid </a:t>
            </a:r>
            <a:r>
              <a:rPr lang="sv-SE" dirty="0" err="1"/>
              <a:t>Fuhre</a:t>
            </a:r>
            <a:r>
              <a:rPr lang="sv-SE" dirty="0"/>
              <a:t>. Runt kupolen finns en inskription tagen från begravningspsalmen 493.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20</a:t>
            </a:fld>
            <a:endParaRPr lang="sv-SE"/>
          </a:p>
        </p:txBody>
      </p:sp>
    </p:spTree>
    <p:extLst>
      <p:ext uri="{BB962C8B-B14F-4D97-AF65-F5344CB8AC3E}">
        <p14:creationId xmlns:p14="http://schemas.microsoft.com/office/powerpoint/2010/main" val="311140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Nära Abisko i Kiruna kommun ligger vad som kanske är Sveriges märkligaste gravplats. Vid Tornehamn nära Riksgränsen ungefär tio kilometer väster om Björkliden begravdes nämligen många av de rallare eller järnvägsarbetare som arbetade med att bygga Malmbanan mellan Riksgränsen och Kiruna från 1800-talets slut.</a:t>
            </a:r>
          </a:p>
          <a:p>
            <a:endParaRPr lang="sv-SE" dirty="0"/>
          </a:p>
          <a:p>
            <a:pPr fontAlgn="base"/>
            <a:r>
              <a:rPr lang="sv-SE" dirty="0"/>
              <a:t>Vid Tornehamn anlades 1899 den så kallade </a:t>
            </a:r>
            <a:r>
              <a:rPr lang="sv-SE" b="1" dirty="0"/>
              <a:t>rallarkyrkogården</a:t>
            </a:r>
            <a:r>
              <a:rPr lang="sv-SE" dirty="0"/>
              <a:t> för att man skulle ha en plats att begrava de män som dog under arbetet. En del av dessa avled i arbetsplatsolyckor men många dog av sjukdomar som spreds, inte minst på grund av att många arbetare reste långa sträckor från olika delar av landet.</a:t>
            </a:r>
          </a:p>
          <a:p>
            <a:pPr fontAlgn="base"/>
            <a:r>
              <a:rPr lang="sv-SE" dirty="0"/>
              <a:t>Kyrkogården vid Tornehamn var ursprungligen en ganska blygsam gravplats men har byggts ut flera gånger för att slutligen nå dagens format år 1937. Rallarkyrkogården ligger nära den bevarade banvaktsstugan och den gamla hållplatsen vid västra änden av </a:t>
            </a:r>
            <a:r>
              <a:rPr lang="sv-SE" b="1" dirty="0"/>
              <a:t>Torneträsk</a:t>
            </a:r>
            <a:r>
              <a:rPr lang="sv-SE" dirty="0"/>
              <a:t>. 1987 invigdes Tornehamns kyrka lite längre ner mot Torneträsk. Denna kulturhistoriskt intressanta och ovanliga plats är väl värd ett besök om man befinner sig i området.</a:t>
            </a:r>
          </a:p>
          <a:p>
            <a:endParaRPr lang="sv-SE"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21</a:t>
            </a:fld>
            <a:endParaRPr lang="sv-SE"/>
          </a:p>
        </p:txBody>
      </p:sp>
    </p:spTree>
    <p:extLst>
      <p:ext uri="{BB962C8B-B14F-4D97-AF65-F5344CB8AC3E}">
        <p14:creationId xmlns:p14="http://schemas.microsoft.com/office/powerpoint/2010/main" val="20497632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senare delen av 1800-talet och tidigt 1900-talet sker flera förändringar som genomgripande påverkat såväl gamla kyrkogårdar och nya begravningsplatser. Kremationens förespråkar fann in inspiration på kontinenten och i England.</a:t>
            </a:r>
          </a:p>
          <a:p>
            <a:r>
              <a:rPr lang="sv-SE" dirty="0"/>
              <a:t>Initialt var motståndet massivt från kyrkan, som menade att det fanns</a:t>
            </a:r>
          </a:p>
          <a:p>
            <a:r>
              <a:rPr lang="sv-SE" dirty="0"/>
              <a:t>uppenbara teologiska hinder för metoden, bland annat tron på återuppståndelsen.</a:t>
            </a:r>
          </a:p>
          <a:p>
            <a:r>
              <a:rPr lang="sv-SE" dirty="0"/>
              <a:t>Allteftersom debatten pågick minskade motståndet och allt fler kyrkliga</a:t>
            </a:r>
          </a:p>
          <a:p>
            <a:r>
              <a:rPr lang="sv-SE" dirty="0"/>
              <a:t>företrädare kom till slutsatsen att kremation inte hade någon väsentlig</a:t>
            </a:r>
          </a:p>
          <a:p>
            <a:r>
              <a:rPr lang="sv-SE" dirty="0"/>
              <a:t>teologisk betydelse.</a:t>
            </a:r>
          </a:p>
          <a:p>
            <a:endParaRPr lang="sv-SE" dirty="0"/>
          </a:p>
          <a:p>
            <a:r>
              <a:rPr lang="sv-SE" dirty="0"/>
              <a:t>Givetvis insåg förkämparna för </a:t>
            </a:r>
            <a:r>
              <a:rPr lang="sv-SE" dirty="0" err="1"/>
              <a:t>kremationes</a:t>
            </a:r>
            <a:r>
              <a:rPr lang="sv-SE" dirty="0"/>
              <a:t> införande att behovet av</a:t>
            </a:r>
          </a:p>
          <a:p>
            <a:r>
              <a:rPr lang="sv-SE" dirty="0"/>
              <a:t>mark för gravsättning skulle minska, men att denna begängelsemetod skulle</a:t>
            </a:r>
          </a:p>
          <a:p>
            <a:r>
              <a:rPr lang="sv-SE" dirty="0"/>
              <a:t>påverka arkitekturen och karaktären på nya begravningsplatser blev en</a:t>
            </a:r>
          </a:p>
          <a:p>
            <a:r>
              <a:rPr lang="sv-SE" dirty="0"/>
              <a:t>oanad konsekvens. </a:t>
            </a:r>
          </a:p>
          <a:p>
            <a:endParaRPr lang="sv-SE" dirty="0"/>
          </a:p>
          <a:p>
            <a:r>
              <a:rPr lang="sv-SE" dirty="0"/>
              <a:t>Medan kistgravplatser förutsätter kyrkogårdsmark som går att djupgräva</a:t>
            </a:r>
          </a:p>
          <a:p>
            <a:r>
              <a:rPr lang="sv-SE" dirty="0"/>
              <a:t>är markkraven för gravsättning av urnor och askor mer måttliga. Jordart,</a:t>
            </a:r>
          </a:p>
          <a:p>
            <a:r>
              <a:rPr lang="sv-SE" dirty="0"/>
              <a:t>jorddjup och topografi är inte lika avgörande längre. Urngravplatser går</a:t>
            </a:r>
          </a:p>
          <a:p>
            <a:r>
              <a:rPr lang="sv-SE" dirty="0"/>
              <a:t>lättare att integrera i naturlig terräng. Det finns ingen omedelbar koppling mellan kremation och skogskyrkogårdar. Ändå går det inte att bortse från att gravsättning av askor har öppnat upp för anläggning av begravningsplatser där gravplatser integreras</a:t>
            </a:r>
          </a:p>
          <a:p>
            <a:r>
              <a:rPr lang="sv-SE" dirty="0"/>
              <a:t>i befintlig trädvegetation. Träden kan tas som utgångspunkter för vidare</a:t>
            </a:r>
          </a:p>
          <a:p>
            <a:r>
              <a:rPr lang="sv-SE" dirty="0"/>
              <a:t>formgivning av landskapet, ibland med komplettering av fler träd.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22</a:t>
            </a:fld>
            <a:endParaRPr lang="sv-SE" dirty="0"/>
          </a:p>
        </p:txBody>
      </p:sp>
    </p:spTree>
    <p:extLst>
      <p:ext uri="{BB962C8B-B14F-4D97-AF65-F5344CB8AC3E}">
        <p14:creationId xmlns:p14="http://schemas.microsoft.com/office/powerpoint/2010/main" val="3182047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I takt med att delar av befolkningen i Sverige allt oftare byter bostadsort,</a:t>
            </a:r>
          </a:p>
          <a:p>
            <a:r>
              <a:rPr lang="sv-SE" dirty="0"/>
              <a:t>allt färre har starka band till en hembygd och nya familjemönster växer</a:t>
            </a:r>
          </a:p>
          <a:p>
            <a:r>
              <a:rPr lang="sv-SE" dirty="0"/>
              <a:t>fram så har efterfrågan på stora familjegravar avsevärt minskat. </a:t>
            </a:r>
          </a:p>
          <a:p>
            <a:endParaRPr lang="sv-SE" dirty="0"/>
          </a:p>
          <a:p>
            <a:r>
              <a:rPr lang="sv-SE" dirty="0"/>
              <a:t>Begravningsformerna har förändrats. För inte alls länge sedan var det enbart jordbegravningar som gällde. Nu när kremation dominerar väljer många minneslund eller det nyaste, ask- eller urngravplats.</a:t>
            </a:r>
          </a:p>
          <a:p>
            <a:endParaRPr lang="sv-SE" dirty="0"/>
          </a:p>
          <a:p>
            <a:r>
              <a:rPr lang="sv-SE" dirty="0"/>
              <a:t>I minneslunden grävs askan efter den avlidne ner utan att platsen anges och de anhöriga får inte delta i gravsättningen. Blommor och ljus sätts på en gemensam plats. För den som upplever minneslunden som allt för anonym, ﬁnns nu möjligheten med ask- eller urngravplats där det ﬁnns en namnplatta. Här kan man sätta lösa </a:t>
            </a:r>
          </a:p>
          <a:p>
            <a:r>
              <a:rPr lang="sv-SE" dirty="0"/>
              <a:t>blommor i en vas under sommarhalvåret och lägga en krans eller sätta en gravlykta under hösten.</a:t>
            </a:r>
          </a:p>
        </p:txBody>
      </p:sp>
      <p:sp>
        <p:nvSpPr>
          <p:cNvPr id="4" name="Platshållare för bildnummer 3"/>
          <p:cNvSpPr>
            <a:spLocks noGrp="1"/>
          </p:cNvSpPr>
          <p:nvPr>
            <p:ph type="sldNum" sz="quarter" idx="10"/>
          </p:nvPr>
        </p:nvSpPr>
        <p:spPr/>
        <p:txBody>
          <a:bodyPr/>
          <a:lstStyle/>
          <a:p>
            <a:fld id="{3B115173-8909-4412-9FB5-13C0FE1B92CA}" type="slidenum">
              <a:rPr lang="sv-SE" smtClean="0"/>
              <a:t>23</a:t>
            </a:fld>
            <a:endParaRPr lang="sv-SE"/>
          </a:p>
        </p:txBody>
      </p:sp>
    </p:spTree>
    <p:extLst>
      <p:ext uri="{BB962C8B-B14F-4D97-AF65-F5344CB8AC3E}">
        <p14:creationId xmlns:p14="http://schemas.microsoft.com/office/powerpoint/2010/main" val="628048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24</a:t>
            </a:fld>
            <a:endParaRPr lang="sv-SE"/>
          </a:p>
        </p:txBody>
      </p:sp>
    </p:spTree>
    <p:extLst>
      <p:ext uri="{BB962C8B-B14F-4D97-AF65-F5344CB8AC3E}">
        <p14:creationId xmlns:p14="http://schemas.microsoft.com/office/powerpoint/2010/main" val="350793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25</a:t>
            </a:fld>
            <a:endParaRPr lang="sv-SE"/>
          </a:p>
        </p:txBody>
      </p:sp>
    </p:spTree>
    <p:extLst>
      <p:ext uri="{BB962C8B-B14F-4D97-AF65-F5344CB8AC3E}">
        <p14:creationId xmlns:p14="http://schemas.microsoft.com/office/powerpoint/2010/main" val="86928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26</a:t>
            </a:fld>
            <a:endParaRPr lang="sv-SE"/>
          </a:p>
        </p:txBody>
      </p:sp>
    </p:spTree>
    <p:extLst>
      <p:ext uri="{BB962C8B-B14F-4D97-AF65-F5344CB8AC3E}">
        <p14:creationId xmlns:p14="http://schemas.microsoft.com/office/powerpoint/2010/main" val="4047100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27</a:t>
            </a:fld>
            <a:endParaRPr lang="sv-SE"/>
          </a:p>
        </p:txBody>
      </p:sp>
    </p:spTree>
    <p:extLst>
      <p:ext uri="{BB962C8B-B14F-4D97-AF65-F5344CB8AC3E}">
        <p14:creationId xmlns:p14="http://schemas.microsoft.com/office/powerpoint/2010/main" val="1541312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28</a:t>
            </a:fld>
            <a:endParaRPr lang="sv-SE"/>
          </a:p>
        </p:txBody>
      </p:sp>
    </p:spTree>
    <p:extLst>
      <p:ext uri="{BB962C8B-B14F-4D97-AF65-F5344CB8AC3E}">
        <p14:creationId xmlns:p14="http://schemas.microsoft.com/office/powerpoint/2010/main" val="1104995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29</a:t>
            </a:fld>
            <a:endParaRPr lang="sv-SE"/>
          </a:p>
        </p:txBody>
      </p:sp>
    </p:spTree>
    <p:extLst>
      <p:ext uri="{BB962C8B-B14F-4D97-AF65-F5344CB8AC3E}">
        <p14:creationId xmlns:p14="http://schemas.microsoft.com/office/powerpoint/2010/main" val="171128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3</a:t>
            </a:fld>
            <a:endParaRPr lang="sv-SE"/>
          </a:p>
        </p:txBody>
      </p:sp>
    </p:spTree>
    <p:extLst>
      <p:ext uri="{BB962C8B-B14F-4D97-AF65-F5344CB8AC3E}">
        <p14:creationId xmlns:p14="http://schemas.microsoft.com/office/powerpoint/2010/main" val="415675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30</a:t>
            </a:fld>
            <a:endParaRPr lang="sv-SE"/>
          </a:p>
        </p:txBody>
      </p:sp>
    </p:spTree>
    <p:extLst>
      <p:ext uri="{BB962C8B-B14F-4D97-AF65-F5344CB8AC3E}">
        <p14:creationId xmlns:p14="http://schemas.microsoft.com/office/powerpoint/2010/main" val="4039400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31</a:t>
            </a:fld>
            <a:endParaRPr lang="sv-SE"/>
          </a:p>
        </p:txBody>
      </p:sp>
    </p:spTree>
    <p:extLst>
      <p:ext uri="{BB962C8B-B14F-4D97-AF65-F5344CB8AC3E}">
        <p14:creationId xmlns:p14="http://schemas.microsoft.com/office/powerpoint/2010/main" val="1473854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32</a:t>
            </a:fld>
            <a:endParaRPr lang="sv-SE"/>
          </a:p>
        </p:txBody>
      </p:sp>
    </p:spTree>
    <p:extLst>
      <p:ext uri="{BB962C8B-B14F-4D97-AF65-F5344CB8AC3E}">
        <p14:creationId xmlns:p14="http://schemas.microsoft.com/office/powerpoint/2010/main" val="393198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Karlshamn, Carl Gustafs kyrka. Den nuvarande </a:t>
            </a:r>
            <a:r>
              <a:rPr lang="sv-SE" dirty="0" err="1"/>
              <a:t>kyrkplatsen</a:t>
            </a:r>
            <a:r>
              <a:rPr lang="sv-SE" dirty="0"/>
              <a:t> togs i anspråk 1680. Carl Gustafs kyrka, som fått sitt namn efter Karl X Gustav, har en dominerande plats i staden, norr om torget. Kyrkan ligger i stadsmiljö vid torget och mittemot rådhuset i den geometriskt regelbundet utformade stadsplanen. Prästgården återfinns 300 m mot nordväst</a:t>
            </a:r>
            <a:r>
              <a:rPr lang="sv-SE"/>
              <a:t>. </a:t>
            </a:r>
            <a:endParaRPr lang="sv-SE"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33</a:t>
            </a:fld>
            <a:endParaRPr lang="sv-SE"/>
          </a:p>
        </p:txBody>
      </p:sp>
    </p:spTree>
    <p:extLst>
      <p:ext uri="{BB962C8B-B14F-4D97-AF65-F5344CB8AC3E}">
        <p14:creationId xmlns:p14="http://schemas.microsoft.com/office/powerpoint/2010/main" val="56182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B115173-8909-4412-9FB5-13C0FE1B92CA}" type="slidenum">
              <a:rPr lang="sv-SE" smtClean="0"/>
              <a:t>4</a:t>
            </a:fld>
            <a:endParaRPr lang="sv-SE"/>
          </a:p>
        </p:txBody>
      </p:sp>
    </p:spTree>
    <p:extLst>
      <p:ext uri="{BB962C8B-B14F-4D97-AF65-F5344CB8AC3E}">
        <p14:creationId xmlns:p14="http://schemas.microsoft.com/office/powerpoint/2010/main" val="1099362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Etableringen av de äldsta kyrkorna är ju en spännande fråga i just det område vi befinner oss, med de spännande fynd som gjorts under senare tid i Västergötland. Vi måste dock erkänna att vi vet förhållandevis lite om den period som kanske är mest intressant, dvs. 900- och 1000-tal. Det är först med 1100-talets stenkyrkobyggande som det kyrkliga landskapet får tydligare konturer. Det kyrkliga landskapet etableras i ett redan befintliga bebyggelsehistoriska strukturer. </a:t>
            </a:r>
          </a:p>
          <a:p>
            <a:endParaRPr lang="sv-SE" dirty="0"/>
          </a:p>
          <a:p>
            <a:r>
              <a:rPr lang="sv-SE" dirty="0" err="1"/>
              <a:t>Flistads</a:t>
            </a:r>
            <a:r>
              <a:rPr lang="sv-SE" dirty="0"/>
              <a:t> kyrka byggd strax intill en förkristen </a:t>
            </a:r>
            <a:r>
              <a:rPr lang="sv-SE" dirty="0" err="1"/>
              <a:t>storhög</a:t>
            </a:r>
            <a:r>
              <a:rPr lang="sv-SE" dirty="0"/>
              <a:t>, den s.k. Kung Ranes hög. Socknen tillhör den rika centralbygden kring Östen och Tidans dalgång och den bebyggelsehistoriska utvecklingen har avsatt tydliga spår genom sekler. Strax intill kyrkan ligger exempelvis en </a:t>
            </a:r>
            <a:r>
              <a:rPr lang="sv-SE" dirty="0" err="1"/>
              <a:t>storhög</a:t>
            </a:r>
            <a:r>
              <a:rPr lang="sv-SE" dirty="0"/>
              <a:t>. Socknen, som ligger på Vadsboslätten nordost om Skövde, ingår i större riksintresseområde. </a:t>
            </a:r>
          </a:p>
          <a:p>
            <a:r>
              <a:rPr lang="sv-SE" dirty="0"/>
              <a:t> </a:t>
            </a:r>
          </a:p>
          <a:p>
            <a:r>
              <a:rPr lang="sv-SE" dirty="0"/>
              <a:t>Den murade kyrkan består av rektangulärt långhus med tresidigt avslutat korparti, sakristia i norr samt torn i väster. Stenkyrkan uppfördes sannolikt under 1100– eller 1200–talets första hälft och bestod då av långhus och smalare absidkor (avbildning i </a:t>
            </a:r>
            <a:r>
              <a:rPr lang="sv-SE" dirty="0" err="1"/>
              <a:t>Peringskiölds</a:t>
            </a:r>
            <a:r>
              <a:rPr lang="sv-SE" dirty="0"/>
              <a:t> </a:t>
            </a:r>
            <a:r>
              <a:rPr lang="sv-SE" dirty="0" err="1"/>
              <a:t>Monumenta</a:t>
            </a:r>
            <a:r>
              <a:rPr lang="sv-SE" dirty="0"/>
              <a:t>). Kyrkan hade också sakristia i norr, vapenhus i söder och ytterligare en tillbyggnad i väster, allt till synes murat i sten och troligen av medeltida datum. Möjligen kan den i väster alltjämt kvarstående tillbyggnaden i väster utgöra rester av ett medeltida torn (spår av kryssvalv skall ha påträffats). Kyrkan har sin nuvarande planform efter en ombyggnad 1688, då det ursprungliga absidkoret revs och ersattes med det befintliga korpartiet. </a:t>
            </a:r>
          </a:p>
          <a:p>
            <a:endParaRPr lang="sv-SE" dirty="0"/>
          </a:p>
          <a:p>
            <a:r>
              <a:rPr lang="sv-SE" dirty="0"/>
              <a:t>Även om jordbegravningar förekom sporadiskt under hela järnåldern (cirka 500–1050 e Kr) så kan arkeo­logerna se att det under perioden successivt skedde en total övergång från bränning till jordande, enligt kristen tradition. </a:t>
            </a:r>
          </a:p>
          <a:p>
            <a:endParaRPr lang="sv-SE" dirty="0"/>
          </a:p>
          <a:p>
            <a:r>
              <a:rPr lang="sv-SE" dirty="0"/>
              <a:t>Att istället för att låta elden ta hand om kroppen av en anhörig, och därmed släppa iväg anden på sin långa resa, lägga ner den i den kalla jorden var förmodligen ett stort </a:t>
            </a:r>
            <a:r>
              <a:rPr lang="sv-SE" dirty="0" err="1"/>
              <a:t>steg.Bruket</a:t>
            </a:r>
            <a:r>
              <a:rPr lang="sv-SE" dirty="0"/>
              <a:t> av gravfält övergavs successivt. De första kyrkorna placerades ofta i anslutning till tidigare kultplatser och blev viktiga byggnader, ofta som landmärken i landskapet. Runt kyrkorna växte kyrkogårdar fram utifrån det akuta behovet av att begrava, inte som idag efter i förväg upprättade planer utifrån ett befolkningsunderlag.</a:t>
            </a:r>
          </a:p>
          <a:p>
            <a:endParaRPr lang="sv-SE" dirty="0"/>
          </a:p>
          <a:p>
            <a:r>
              <a:rPr lang="sv-SE" dirty="0"/>
              <a:t>Kyrkogårdarna har i dessa trakter en lång </a:t>
            </a:r>
            <a:r>
              <a:rPr lang="sv-SE" dirty="0" err="1"/>
              <a:t>kontinitet</a:t>
            </a:r>
            <a:r>
              <a:rPr lang="sv-SE" dirty="0"/>
              <a:t>. De redan under tidig medeltid etablerade kyrkorna bildar utgångspunkt för många av de kyrkogårdar vi använder </a:t>
            </a:r>
            <a:r>
              <a:rPr lang="sv-SE" dirty="0" err="1"/>
              <a:t>ida.g</a:t>
            </a:r>
            <a:r>
              <a:rPr lang="sv-SE" dirty="0"/>
              <a:t> </a:t>
            </a:r>
          </a:p>
          <a:p>
            <a:endParaRPr lang="sv-SE" dirty="0"/>
          </a:p>
        </p:txBody>
      </p:sp>
      <p:sp>
        <p:nvSpPr>
          <p:cNvPr id="4" name="Platshållare för bildnummer 3"/>
          <p:cNvSpPr>
            <a:spLocks noGrp="1"/>
          </p:cNvSpPr>
          <p:nvPr>
            <p:ph type="sldNum" sz="quarter" idx="10"/>
          </p:nvPr>
        </p:nvSpPr>
        <p:spPr/>
        <p:txBody>
          <a:bodyPr/>
          <a:lstStyle/>
          <a:p>
            <a:fld id="{3B115173-8909-4412-9FB5-13C0FE1B92CA}" type="slidenum">
              <a:rPr lang="sv-SE" smtClean="0"/>
              <a:t>5</a:t>
            </a:fld>
            <a:endParaRPr lang="sv-SE"/>
          </a:p>
        </p:txBody>
      </p:sp>
    </p:spTree>
    <p:extLst>
      <p:ext uri="{BB962C8B-B14F-4D97-AF65-F5344CB8AC3E}">
        <p14:creationId xmlns:p14="http://schemas.microsoft.com/office/powerpoint/2010/main" val="198103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äldsta monumenten efter avlidna hittar vi också i denna brytningstid och inte sällan heller i kyrkliga miljöer. </a:t>
            </a:r>
          </a:p>
          <a:p>
            <a:endParaRPr lang="sv-SE" dirty="0"/>
          </a:p>
          <a:p>
            <a:r>
              <a:rPr lang="sv-SE" dirty="0"/>
              <a:t>Sals kyrka, Västergötland. Runstenen hittades i gamla kyrkans grundmur när den revs 1881 och den var då sönderslagen i två delar. Efter en restauration 1936 placerades </a:t>
            </a:r>
            <a:r>
              <a:rPr lang="sv-SE" dirty="0" err="1"/>
              <a:t>Salstenen</a:t>
            </a:r>
            <a:r>
              <a:rPr lang="sv-SE" dirty="0"/>
              <a:t> utanför kyrkogårdens sydvästra hörn. Den från </a:t>
            </a:r>
            <a:r>
              <a:rPr lang="sv-SE" dirty="0">
                <a:hlinkClick r:id="rId3" tooltip="Runor"/>
              </a:rPr>
              <a:t>runor</a:t>
            </a:r>
            <a:r>
              <a:rPr lang="sv-SE" dirty="0"/>
              <a:t> översatta inskriften lyder: </a:t>
            </a:r>
            <a:r>
              <a:rPr lang="sv-SE" b="1" dirty="0"/>
              <a:t>"</a:t>
            </a:r>
            <a:r>
              <a:rPr lang="sv-SE" b="1" dirty="0" err="1"/>
              <a:t>Torgård</a:t>
            </a:r>
            <a:r>
              <a:rPr lang="sv-SE" b="1" dirty="0"/>
              <a:t> (el </a:t>
            </a:r>
            <a:r>
              <a:rPr lang="sv-SE" b="1" dirty="0" err="1"/>
              <a:t>Torgärd</a:t>
            </a:r>
            <a:r>
              <a:rPr lang="sv-SE" b="1" dirty="0"/>
              <a:t>) satte denna sten efter </a:t>
            </a:r>
            <a:r>
              <a:rPr lang="sv-SE" b="1" dirty="0" err="1"/>
              <a:t>Toke</a:t>
            </a:r>
            <a:r>
              <a:rPr lang="sv-SE" b="1" dirty="0"/>
              <a:t>, sin frände".</a:t>
            </a:r>
            <a:r>
              <a:rPr lang="sv-SE" dirty="0"/>
              <a:t> </a:t>
            </a:r>
          </a:p>
          <a:p>
            <a:endParaRPr lang="sv-SE" dirty="0"/>
          </a:p>
          <a:p>
            <a:r>
              <a:rPr lang="sv-SE" dirty="0"/>
              <a:t>Det är en minnessten. Den kan ha varit placerad på ättebacken, men vi vet inte. Men som typiskt för denna typ av resta minnesstenar finns inget i inskriften som säger att den relaterat till en specifik grav.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6</a:t>
            </a:fld>
            <a:endParaRPr lang="sv-SE"/>
          </a:p>
        </p:txBody>
      </p:sp>
    </p:spTree>
    <p:extLst>
      <p:ext uri="{BB962C8B-B14F-4D97-AF65-F5344CB8AC3E}">
        <p14:creationId xmlns:p14="http://schemas.microsoft.com/office/powerpoint/2010/main" val="3901965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kristna gravskicket innebar att den döde gravlades obränd orienterad i öst-västlig riktning. I de äldsta kristna gravskicket kan vi också se att män begravdes söder om kyrkan och kvinnor norr om kyrkan. Av kistorna bestod många av tråg- eller stockkistor, tillverkade av urholkade trädstammar, framför allt av ek. Många av kistorna var lådkistor av rektangulär eller trapetsoid. När det gäller markeringen av graven ovan mark, vet vi mindre.</a:t>
            </a:r>
          </a:p>
          <a:p>
            <a:endParaRPr lang="sv-SE" dirty="0"/>
          </a:p>
          <a:p>
            <a:r>
              <a:rPr lang="sv-SE" dirty="0"/>
              <a:t>Kyrkogårdar som totalundersökts visar att gravskicket kom att förändras under medeltiden. Under äldsta tid begravdes, med få undantag, män söder och kyrkan och kvinnor norr om kyrkan. Under senmedeltid kan man se att man huvudsakligen förlades graven söder om kyrkan, både män och kyrkor </a:t>
            </a:r>
          </a:p>
          <a:p>
            <a:endParaRPr lang="sv-SE" dirty="0"/>
          </a:p>
          <a:p>
            <a:r>
              <a:rPr lang="sv-SE" dirty="0" err="1"/>
              <a:t>Häggums</a:t>
            </a:r>
            <a:r>
              <a:rPr lang="sv-SE" dirty="0"/>
              <a:t> kyrka i avbildning från slutet av 1700-talet. Den nuvarande kyrkan är från 1864</a:t>
            </a:r>
          </a:p>
          <a:p>
            <a:endParaRPr lang="sv-SE" dirty="0"/>
          </a:p>
          <a:p>
            <a:r>
              <a:rPr lang="sv-SE" dirty="0"/>
              <a:t>Kyrkor skulle invigas och detta gällde även kyrkogårdar. Det var viktigt</a:t>
            </a:r>
          </a:p>
          <a:p>
            <a:r>
              <a:rPr lang="sv-SE" dirty="0"/>
              <a:t>att den helgade marken var tydligt avskild från den oinvigda genom någon</a:t>
            </a:r>
          </a:p>
          <a:p>
            <a:r>
              <a:rPr lang="sv-SE" dirty="0"/>
              <a:t>form av inhägnad, exempelvis en </a:t>
            </a:r>
            <a:r>
              <a:rPr lang="sv-SE" dirty="0" err="1"/>
              <a:t>bogårdsbalk</a:t>
            </a:r>
            <a:r>
              <a:rPr lang="sv-SE" dirty="0"/>
              <a:t> (en timrad konstruktion av</a:t>
            </a:r>
          </a:p>
          <a:p>
            <a:r>
              <a:rPr lang="sv-SE" dirty="0"/>
              <a:t>tvärgående stockar) eller en stenmur. Det var inte ovanligt att barn födda</a:t>
            </a:r>
          </a:p>
          <a:p>
            <a:r>
              <a:rPr lang="sv-SE" dirty="0"/>
              <a:t>utom äktenskapet, de som hade avrättats eller de som tagit livet av sig</a:t>
            </a:r>
          </a:p>
          <a:p>
            <a:r>
              <a:rPr lang="sv-SE" dirty="0"/>
              <a:t>begravdes utanför kyrkogården. De ansågs inte värdiga att vila i vigd jord,</a:t>
            </a:r>
          </a:p>
          <a:p>
            <a:r>
              <a:rPr lang="sv-SE" dirty="0"/>
              <a:t>enligt den tidens samhälle. Kyrkogårdens bästa sida var i öster så nära </a:t>
            </a:r>
            <a:r>
              <a:rPr lang="sv-SE" dirty="0" err="1"/>
              <a:t>kyrkkoret</a:t>
            </a:r>
            <a:r>
              <a:rPr lang="sv-SE" dirty="0"/>
              <a:t> som möjligt. Från detta håll förväntades Kristus komma på den</a:t>
            </a:r>
          </a:p>
          <a:p>
            <a:r>
              <a:rPr lang="sv-SE" dirty="0"/>
              <a:t>yttersta dagen för att möta de återuppståndna. Den sämsta sidan av kyrkogården</a:t>
            </a:r>
          </a:p>
          <a:p>
            <a:r>
              <a:rPr lang="sv-SE" dirty="0"/>
              <a:t>låg i norr, i skuggan av kyrkan. Där gravsattes de fattigaste och</a:t>
            </a:r>
          </a:p>
          <a:p>
            <a:r>
              <a:rPr lang="sv-SE" dirty="0"/>
              <a:t>de som dömts för brott. Enligt den medeltida uppfattningen skulle kyrkan</a:t>
            </a:r>
          </a:p>
          <a:p>
            <a:r>
              <a:rPr lang="sv-SE" dirty="0"/>
              <a:t>rämna och falla mot norr i samband med domedagen, vilket skulle försvåra</a:t>
            </a:r>
          </a:p>
          <a:p>
            <a:r>
              <a:rPr lang="sv-SE" dirty="0"/>
              <a:t>återuppståndelsen för de döda som var begravda där.</a:t>
            </a:r>
          </a:p>
        </p:txBody>
      </p:sp>
      <p:sp>
        <p:nvSpPr>
          <p:cNvPr id="4" name="Platshållare för bildnummer 3"/>
          <p:cNvSpPr>
            <a:spLocks noGrp="1"/>
          </p:cNvSpPr>
          <p:nvPr>
            <p:ph type="sldNum" sz="quarter" idx="10"/>
          </p:nvPr>
        </p:nvSpPr>
        <p:spPr/>
        <p:txBody>
          <a:bodyPr/>
          <a:lstStyle/>
          <a:p>
            <a:fld id="{3B115173-8909-4412-9FB5-13C0FE1B92CA}" type="slidenum">
              <a:rPr lang="sv-SE" smtClean="0"/>
              <a:t>7</a:t>
            </a:fld>
            <a:endParaRPr lang="sv-SE"/>
          </a:p>
        </p:txBody>
      </p:sp>
    </p:spTree>
    <p:extLst>
      <p:ext uri="{BB962C8B-B14F-4D97-AF65-F5344CB8AC3E}">
        <p14:creationId xmlns:p14="http://schemas.microsoft.com/office/powerpoint/2010/main" val="316316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Under 1000-talet uppträder också de äldsta gravvårdarna, som alltså markerat graven ovan jord. Exklusiva, s.k. Eskilstunakistor. Sarkofaglikande konstruktioner. Missvisande benämning. Rika fynd finns bl.a. i Husaby och Kållands-Råda. </a:t>
            </a:r>
          </a:p>
          <a:p>
            <a:endParaRPr lang="sv-SE" dirty="0"/>
          </a:p>
          <a:p>
            <a:r>
              <a:rPr lang="sv-SE" dirty="0"/>
              <a:t>Köpingsvik, Öland.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8</a:t>
            </a:fld>
            <a:endParaRPr lang="sv-SE"/>
          </a:p>
        </p:txBody>
      </p:sp>
    </p:spTree>
    <p:extLst>
      <p:ext uri="{BB962C8B-B14F-4D97-AF65-F5344CB8AC3E}">
        <p14:creationId xmlns:p14="http://schemas.microsoft.com/office/powerpoint/2010/main" val="335661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Rackeby </a:t>
            </a:r>
            <a:r>
              <a:rPr lang="sv-SE" dirty="0" err="1"/>
              <a:t>Vg</a:t>
            </a:r>
            <a:r>
              <a:rPr lang="sv-SE" dirty="0"/>
              <a:t> 36. Fragment av </a:t>
            </a:r>
            <a:r>
              <a:rPr lang="sv-SE" dirty="0" err="1"/>
              <a:t>liljesten</a:t>
            </a:r>
            <a:r>
              <a:rPr lang="sv-SE" dirty="0"/>
              <a:t>. Runorna finns i nedre delen av stenen. Runinskription, tolkad som ”</a:t>
            </a:r>
            <a:r>
              <a:rPr lang="sv-SE" dirty="0" err="1"/>
              <a:t>Gunnur</a:t>
            </a:r>
            <a:r>
              <a:rPr lang="sv-SE" dirty="0"/>
              <a:t>. </a:t>
            </a:r>
            <a:r>
              <a:rPr lang="sv-SE" dirty="0" err="1"/>
              <a:t>Ödger</a:t>
            </a:r>
            <a:r>
              <a:rPr lang="sv-SE" dirty="0"/>
              <a:t>.”, vilket troligen är namnen på två äkta makar. Det övre fragmentet låg tidigare i långhusets golv delvis under bänk, medan ett fragment med nedre delen av stenen (idag tre fragment) låg i golvet i tornet. Vid senare inventering skall tre sammanfogade fragment av stenen funnits vid nordöstra kyrkogårdsmuren.</a:t>
            </a:r>
          </a:p>
          <a:p>
            <a:endParaRPr lang="sv-SE" dirty="0"/>
          </a:p>
          <a:p>
            <a:r>
              <a:rPr lang="sv-SE" dirty="0" err="1"/>
              <a:t>Fullösa</a:t>
            </a:r>
            <a:r>
              <a:rPr lang="sv-SE" dirty="0"/>
              <a:t>. </a:t>
            </a:r>
          </a:p>
          <a:p>
            <a:endParaRPr lang="sv-SE" dirty="0"/>
          </a:p>
          <a:p>
            <a:r>
              <a:rPr lang="sv-SE" dirty="0"/>
              <a:t>Massproducerade. Stenindustri vid Kinnekulle. </a:t>
            </a:r>
          </a:p>
        </p:txBody>
      </p:sp>
      <p:sp>
        <p:nvSpPr>
          <p:cNvPr id="4" name="Platshållare för bildnummer 3"/>
          <p:cNvSpPr>
            <a:spLocks noGrp="1"/>
          </p:cNvSpPr>
          <p:nvPr>
            <p:ph type="sldNum" sz="quarter" idx="10"/>
          </p:nvPr>
        </p:nvSpPr>
        <p:spPr/>
        <p:txBody>
          <a:bodyPr/>
          <a:lstStyle/>
          <a:p>
            <a:fld id="{3B115173-8909-4412-9FB5-13C0FE1B92CA}" type="slidenum">
              <a:rPr lang="sv-SE" smtClean="0"/>
              <a:t>9</a:t>
            </a:fld>
            <a:endParaRPr lang="sv-SE"/>
          </a:p>
        </p:txBody>
      </p:sp>
    </p:spTree>
    <p:extLst>
      <p:ext uri="{BB962C8B-B14F-4D97-AF65-F5344CB8AC3E}">
        <p14:creationId xmlns:p14="http://schemas.microsoft.com/office/powerpoint/2010/main" val="80030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A632A945-F917-426A-BB36-55DE92AFF5FC}"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111400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632A945-F917-426A-BB36-55DE92AFF5FC}"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273809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632A945-F917-426A-BB36-55DE92AFF5FC}"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280582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itel">
    <p:bg>
      <p:bgRef idx="1001">
        <a:schemeClr val="bg2"/>
      </p:bgRef>
    </p:bg>
    <p:spTree>
      <p:nvGrpSpPr>
        <p:cNvPr id="1" name=""/>
        <p:cNvGrpSpPr/>
        <p:nvPr/>
      </p:nvGrpSpPr>
      <p:grpSpPr>
        <a:xfrm>
          <a:off x="0" y="0"/>
          <a:ext cx="0" cy="0"/>
          <a:chOff x="0" y="0"/>
          <a:chExt cx="0" cy="0"/>
        </a:xfrm>
      </p:grpSpPr>
      <p:sp>
        <p:nvSpPr>
          <p:cNvPr id="24" name="Platshållare för datum 3"/>
          <p:cNvSpPr>
            <a:spLocks noGrp="1"/>
          </p:cNvSpPr>
          <p:nvPr>
            <p:ph type="dt" sz="half" idx="2"/>
          </p:nvPr>
        </p:nvSpPr>
        <p:spPr>
          <a:xfrm>
            <a:off x="5145087" y="6472147"/>
            <a:ext cx="1901825" cy="152485"/>
          </a:xfrm>
          <a:prstGeom prst="rect">
            <a:avLst/>
          </a:prstGeom>
        </p:spPr>
        <p:txBody>
          <a:bodyPr vert="horz" lIns="91440" tIns="45720" rIns="91440" bIns="45720" rtlCol="0" anchor="ctr"/>
          <a:lstStyle>
            <a:lvl1pPr algn="ctr">
              <a:defRPr sz="1000">
                <a:solidFill>
                  <a:schemeClr val="tx1">
                    <a:lumMod val="95000"/>
                    <a:alpha val="75000"/>
                  </a:schemeClr>
                </a:solidFill>
              </a:defRPr>
            </a:lvl1pPr>
          </a:lstStyle>
          <a:p>
            <a:fld id="{503690C3-01F8-1341-951A-84AF71CED043}" type="datetime1">
              <a:rPr lang="sv-SE" smtClean="0"/>
              <a:t>2019-05-12</a:t>
            </a:fld>
            <a:endParaRPr lang="sv-SE" dirty="0"/>
          </a:p>
        </p:txBody>
      </p:sp>
      <p:sp>
        <p:nvSpPr>
          <p:cNvPr id="25" name="Platshållare för sidfot 4"/>
          <p:cNvSpPr>
            <a:spLocks noGrp="1"/>
          </p:cNvSpPr>
          <p:nvPr>
            <p:ph type="ftr" sz="quarter" idx="3"/>
          </p:nvPr>
        </p:nvSpPr>
        <p:spPr>
          <a:xfrm>
            <a:off x="528272" y="6472147"/>
            <a:ext cx="3305969" cy="152485"/>
          </a:xfrm>
          <a:prstGeom prst="rect">
            <a:avLst/>
          </a:prstGeom>
        </p:spPr>
        <p:txBody>
          <a:bodyPr vert="horz" lIns="91440" tIns="45720" rIns="91440" bIns="45720" rtlCol="0" anchor="ctr"/>
          <a:lstStyle>
            <a:lvl1pPr algn="l">
              <a:defRPr sz="1000">
                <a:solidFill>
                  <a:schemeClr val="tx1">
                    <a:lumMod val="95000"/>
                    <a:alpha val="75000"/>
                  </a:schemeClr>
                </a:solidFill>
              </a:defRPr>
            </a:lvl1pPr>
          </a:lstStyle>
          <a:p>
            <a:endParaRPr lang="sv-SE" dirty="0"/>
          </a:p>
        </p:txBody>
      </p:sp>
      <p:sp>
        <p:nvSpPr>
          <p:cNvPr id="26" name="Platshållare för bildnummer 5"/>
          <p:cNvSpPr>
            <a:spLocks noGrp="1"/>
          </p:cNvSpPr>
          <p:nvPr>
            <p:ph type="sldNum" sz="quarter" idx="4"/>
          </p:nvPr>
        </p:nvSpPr>
        <p:spPr>
          <a:xfrm>
            <a:off x="256838" y="6472147"/>
            <a:ext cx="446547" cy="152485"/>
          </a:xfrm>
          <a:prstGeom prst="rect">
            <a:avLst/>
          </a:prstGeom>
        </p:spPr>
        <p:txBody>
          <a:bodyPr vert="horz" lIns="91440" tIns="45720" rIns="91440" bIns="45720" rtlCol="0" anchor="ctr"/>
          <a:lstStyle>
            <a:lvl1pPr algn="l">
              <a:defRPr sz="1000">
                <a:solidFill>
                  <a:schemeClr val="tx1">
                    <a:lumMod val="95000"/>
                    <a:alpha val="75000"/>
                  </a:schemeClr>
                </a:solidFill>
              </a:defRPr>
            </a:lvl1pPr>
          </a:lstStyle>
          <a:p>
            <a:fld id="{5FDB6F04-D3C7-6B47-9989-671AF2CFAC3B}" type="slidenum">
              <a:rPr lang="sv-SE" smtClean="0"/>
              <a:pPr/>
              <a:t>‹#›</a:t>
            </a:fld>
            <a:endParaRPr lang="sv-SE" dirty="0"/>
          </a:p>
        </p:txBody>
      </p:sp>
      <p:pic>
        <p:nvPicPr>
          <p:cNvPr id="27" name="Bildobjekt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84491" y="6406554"/>
            <a:ext cx="1778066" cy="238549"/>
          </a:xfrm>
          <a:prstGeom prst="rect">
            <a:avLst/>
          </a:prstGeom>
        </p:spPr>
      </p:pic>
      <p:sp>
        <p:nvSpPr>
          <p:cNvPr id="10" name="Rubrik 1"/>
          <p:cNvSpPr>
            <a:spLocks noGrp="1"/>
          </p:cNvSpPr>
          <p:nvPr>
            <p:ph type="title" hasCustomPrompt="1"/>
          </p:nvPr>
        </p:nvSpPr>
        <p:spPr>
          <a:xfrm>
            <a:off x="1160890" y="1762178"/>
            <a:ext cx="10192909" cy="2434917"/>
          </a:xfrm>
        </p:spPr>
        <p:txBody>
          <a:bodyPr>
            <a:normAutofit/>
          </a:bodyPr>
          <a:lstStyle>
            <a:lvl1pPr>
              <a:defRPr sz="8000">
                <a:solidFill>
                  <a:schemeClr val="tx1"/>
                </a:solidFill>
              </a:defRPr>
            </a:lvl1pPr>
          </a:lstStyle>
          <a:p>
            <a:r>
              <a:rPr lang="sv-SE" dirty="0"/>
              <a:t>Rubrik</a:t>
            </a:r>
          </a:p>
        </p:txBody>
      </p:sp>
    </p:spTree>
    <p:extLst>
      <p:ext uri="{BB962C8B-B14F-4D97-AF65-F5344CB8AC3E}">
        <p14:creationId xmlns:p14="http://schemas.microsoft.com/office/powerpoint/2010/main" val="241060225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A632A945-F917-426A-BB36-55DE92AFF5FC}"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4173698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632A945-F917-426A-BB36-55DE92AFF5FC}" type="datetimeFigureOut">
              <a:rPr lang="sv-SE" smtClean="0"/>
              <a:t>2019-05-12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258062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A632A945-F917-426A-BB36-55DE92AFF5FC}" type="datetimeFigureOut">
              <a:rPr lang="sv-SE" smtClean="0"/>
              <a:t>2019-05-12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82740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A632A945-F917-426A-BB36-55DE92AFF5FC}" type="datetimeFigureOut">
              <a:rPr lang="sv-SE" smtClean="0"/>
              <a:t>2019-05-12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283625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A632A945-F917-426A-BB36-55DE92AFF5FC}" type="datetimeFigureOut">
              <a:rPr lang="sv-SE" smtClean="0"/>
              <a:t>2019-05-12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179557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632A945-F917-426A-BB36-55DE92AFF5FC}" type="datetimeFigureOut">
              <a:rPr lang="sv-SE" smtClean="0"/>
              <a:t>2019-05-12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270456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632A945-F917-426A-BB36-55DE92AFF5FC}" type="datetimeFigureOut">
              <a:rPr lang="sv-SE" smtClean="0"/>
              <a:t>2019-05-12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297218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A632A945-F917-426A-BB36-55DE92AFF5FC}" type="datetimeFigureOut">
              <a:rPr lang="sv-SE" smtClean="0"/>
              <a:t>2019-05-12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DC0DD10-87EA-42E5-89ED-CA6B4954E680}" type="slidenum">
              <a:rPr lang="sv-SE" smtClean="0"/>
              <a:t>‹#›</a:t>
            </a:fld>
            <a:endParaRPr lang="sv-SE"/>
          </a:p>
        </p:txBody>
      </p:sp>
    </p:spTree>
    <p:extLst>
      <p:ext uri="{BB962C8B-B14F-4D97-AF65-F5344CB8AC3E}">
        <p14:creationId xmlns:p14="http://schemas.microsoft.com/office/powerpoint/2010/main" val="191433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2A945-F917-426A-BB36-55DE92AFF5FC}" type="datetimeFigureOut">
              <a:rPr lang="sv-SE" smtClean="0"/>
              <a:t>2019-05-12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0DD10-87EA-42E5-89ED-CA6B4954E680}" type="slidenum">
              <a:rPr lang="sv-SE" smtClean="0"/>
              <a:t>‹#›</a:t>
            </a:fld>
            <a:endParaRPr lang="sv-SE"/>
          </a:p>
        </p:txBody>
      </p:sp>
    </p:spTree>
    <p:extLst>
      <p:ext uri="{BB962C8B-B14F-4D97-AF65-F5344CB8AC3E}">
        <p14:creationId xmlns:p14="http://schemas.microsoft.com/office/powerpoint/2010/main" val="278109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0890" y="1557079"/>
            <a:ext cx="10608744" cy="2434917"/>
          </a:xfrm>
        </p:spPr>
        <p:txBody>
          <a:bodyPr>
            <a:normAutofit/>
          </a:bodyPr>
          <a:lstStyle/>
          <a:p>
            <a:r>
              <a:rPr lang="sv-SE" dirty="0"/>
              <a:t>Kyrkogårdarnas utveckling genom tiderna</a:t>
            </a:r>
          </a:p>
        </p:txBody>
      </p:sp>
      <p:sp>
        <p:nvSpPr>
          <p:cNvPr id="3" name="Platshållare för innehåll 2"/>
          <p:cNvSpPr txBox="1">
            <a:spLocks/>
          </p:cNvSpPr>
          <p:nvPr/>
        </p:nvSpPr>
        <p:spPr>
          <a:xfrm>
            <a:off x="1160890" y="4197095"/>
            <a:ext cx="10192910" cy="3705906"/>
          </a:xfrm>
          <a:prstGeom prst="rect">
            <a:avLst/>
          </a:prstGeom>
        </p:spPr>
        <p:txBody>
          <a:bodyPr/>
          <a:lstStyle>
            <a:lvl1pPr marL="162900" indent="-198900" algn="l" defTabSz="914400" rtl="0" eaLnBrk="1" latinLnBrk="0" hangingPunct="1">
              <a:lnSpc>
                <a:spcPct val="90000"/>
              </a:lnSpc>
              <a:spcBef>
                <a:spcPts val="2800"/>
              </a:spcBef>
              <a:buFont typeface="Arial" charset="0"/>
              <a:buChar char="•"/>
              <a:defRPr sz="2400" kern="1200">
                <a:solidFill>
                  <a:schemeClr val="tx1"/>
                </a:solidFill>
                <a:latin typeface="+mn-lt"/>
                <a:ea typeface="+mn-ea"/>
                <a:cs typeface="+mn-cs"/>
              </a:defRPr>
            </a:lvl1pPr>
            <a:lvl2pPr marL="613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sv-SE" dirty="0"/>
          </a:p>
          <a:p>
            <a:pPr marL="0" indent="0">
              <a:buNone/>
              <a:defRPr/>
            </a:pPr>
            <a:r>
              <a:rPr lang="sv-SE" dirty="0"/>
              <a:t>Markus Dahlberg</a:t>
            </a:r>
          </a:p>
          <a:p>
            <a:pPr marL="0" indent="0">
              <a:buNone/>
              <a:defRPr/>
            </a:pPr>
            <a:r>
              <a:rPr lang="sv-SE" dirty="0"/>
              <a:t>Enheten för kulturarvsstöd, Svenska kyrkan</a:t>
            </a:r>
          </a:p>
        </p:txBody>
      </p:sp>
    </p:spTree>
    <p:extLst>
      <p:ext uri="{BB962C8B-B14F-4D97-AF65-F5344CB8AC3E}">
        <p14:creationId xmlns:p14="http://schemas.microsoft.com/office/powerpoint/2010/main" val="151768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3946181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403984" y="0"/>
            <a:ext cx="9384031" cy="6858000"/>
          </a:xfrm>
          <a:prstGeom prst="rect">
            <a:avLst/>
          </a:prstGeom>
        </p:spPr>
      </p:pic>
    </p:spTree>
    <p:extLst>
      <p:ext uri="{BB962C8B-B14F-4D97-AF65-F5344CB8AC3E}">
        <p14:creationId xmlns:p14="http://schemas.microsoft.com/office/powerpoint/2010/main" val="383663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0" y="0"/>
            <a:ext cx="4434211" cy="6838301"/>
          </a:xfrm>
          <a:prstGeom prst="rect">
            <a:avLst/>
          </a:prstGeom>
        </p:spPr>
      </p:pic>
      <p:sp>
        <p:nvSpPr>
          <p:cNvPr id="4" name="textruta 3"/>
          <p:cNvSpPr txBox="1"/>
          <p:nvPr/>
        </p:nvSpPr>
        <p:spPr>
          <a:xfrm>
            <a:off x="5464366" y="253385"/>
            <a:ext cx="6367750" cy="6986528"/>
          </a:xfrm>
          <a:prstGeom prst="rect">
            <a:avLst/>
          </a:prstGeom>
          <a:noFill/>
        </p:spPr>
        <p:txBody>
          <a:bodyPr wrap="square" rtlCol="0">
            <a:spAutoFit/>
          </a:bodyPr>
          <a:lstStyle/>
          <a:p>
            <a:pPr marL="457200" indent="-457200">
              <a:buFont typeface="Arial" panose="020B0604020202020204" pitchFamily="34" charset="0"/>
              <a:buChar char="•"/>
            </a:pPr>
            <a:r>
              <a:rPr lang="sv-SE" sz="3200" dirty="0"/>
              <a:t>Kyrkogårdarna är valda platser, ofta med lång kontinuitet</a:t>
            </a:r>
          </a:p>
          <a:p>
            <a:endParaRPr lang="sv-SE" sz="3200" dirty="0"/>
          </a:p>
          <a:p>
            <a:pPr marL="457200" indent="-457200">
              <a:buFont typeface="Arial" panose="020B0604020202020204" pitchFamily="34" charset="0"/>
              <a:buChar char="•"/>
            </a:pPr>
            <a:r>
              <a:rPr lang="sv-SE" sz="3200" dirty="0"/>
              <a:t>Rumsliga samband mellan förkristet och kristet gravskick</a:t>
            </a:r>
          </a:p>
          <a:p>
            <a:endParaRPr lang="sv-SE" sz="3200" dirty="0"/>
          </a:p>
          <a:p>
            <a:pPr marL="457200" indent="-457200">
              <a:buFont typeface="Arial" panose="020B0604020202020204" pitchFamily="34" charset="0"/>
              <a:buChar char="•"/>
            </a:pPr>
            <a:r>
              <a:rPr lang="sv-SE" sz="3200" dirty="0"/>
              <a:t>Könssegregering i det äldsta kristna gravskicket</a:t>
            </a:r>
          </a:p>
          <a:p>
            <a:endParaRPr lang="sv-SE" sz="3200" dirty="0"/>
          </a:p>
          <a:p>
            <a:pPr marL="457200" indent="-457200">
              <a:buFont typeface="Arial" panose="020B0604020202020204" pitchFamily="34" charset="0"/>
              <a:buChar char="•"/>
            </a:pPr>
            <a:r>
              <a:rPr lang="sv-SE" sz="3200" dirty="0"/>
              <a:t>Under den senare medeltiden begravdes mannen och kvinnan samman, företrädesvis på kyrkans sydsida</a:t>
            </a:r>
          </a:p>
          <a:p>
            <a:pPr marL="457200" indent="-457200">
              <a:buFont typeface="Arial" panose="020B0604020202020204" pitchFamily="34" charset="0"/>
              <a:buChar char="•"/>
            </a:pPr>
            <a:endParaRPr lang="sv-SE" sz="3200" dirty="0"/>
          </a:p>
        </p:txBody>
      </p:sp>
    </p:spTree>
    <p:extLst>
      <p:ext uri="{BB962C8B-B14F-4D97-AF65-F5344CB8AC3E}">
        <p14:creationId xmlns:p14="http://schemas.microsoft.com/office/powerpoint/2010/main" val="115297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0" y="0"/>
            <a:ext cx="4434211" cy="6838301"/>
          </a:xfrm>
          <a:prstGeom prst="rect">
            <a:avLst/>
          </a:prstGeom>
        </p:spPr>
      </p:pic>
      <p:sp>
        <p:nvSpPr>
          <p:cNvPr id="4" name="textruta 3"/>
          <p:cNvSpPr txBox="1"/>
          <p:nvPr/>
        </p:nvSpPr>
        <p:spPr>
          <a:xfrm>
            <a:off x="5464366" y="253385"/>
            <a:ext cx="6367750" cy="6494085"/>
          </a:xfrm>
          <a:prstGeom prst="rect">
            <a:avLst/>
          </a:prstGeom>
          <a:noFill/>
        </p:spPr>
        <p:txBody>
          <a:bodyPr wrap="square" rtlCol="0">
            <a:spAutoFit/>
          </a:bodyPr>
          <a:lstStyle/>
          <a:p>
            <a:pPr marL="457200" indent="-457200">
              <a:buFont typeface="Arial" panose="020B0604020202020204" pitchFamily="34" charset="0"/>
              <a:buChar char="•"/>
            </a:pPr>
            <a:r>
              <a:rPr lang="sv-SE" sz="3200" dirty="0"/>
              <a:t>De romanska gravmarkeringarna var få och vanligen anonyma</a:t>
            </a:r>
          </a:p>
          <a:p>
            <a:pPr marL="457200" indent="-457200">
              <a:buFont typeface="Arial" panose="020B0604020202020204" pitchFamily="34" charset="0"/>
              <a:buChar char="•"/>
            </a:pPr>
            <a:endParaRPr lang="sv-SE" sz="3200" dirty="0"/>
          </a:p>
          <a:p>
            <a:pPr marL="457200" indent="-457200">
              <a:buFont typeface="Arial" panose="020B0604020202020204" pitchFamily="34" charset="0"/>
              <a:buChar char="•"/>
            </a:pPr>
            <a:r>
              <a:rPr lang="sv-SE" sz="3200" dirty="0"/>
              <a:t>Under senare medeltid finns individuellt formade gravhällar, framförallt i våra dom- och klosterkyrkor</a:t>
            </a:r>
          </a:p>
          <a:p>
            <a:pPr marL="457200" indent="-457200">
              <a:buFont typeface="Arial" panose="020B0604020202020204" pitchFamily="34" charset="0"/>
              <a:buChar char="•"/>
            </a:pPr>
            <a:endParaRPr lang="sv-SE" sz="3200" dirty="0"/>
          </a:p>
          <a:p>
            <a:pPr marL="457200" indent="-457200">
              <a:buFont typeface="Arial" panose="020B0604020202020204" pitchFamily="34" charset="0"/>
              <a:buChar char="•"/>
            </a:pPr>
            <a:r>
              <a:rPr lang="sv-SE" sz="3200" dirty="0"/>
              <a:t>Den medeltida kyrkogården var inhägnad och stundtals utrustad med en eller flera stigluckor/stigportar</a:t>
            </a:r>
          </a:p>
          <a:p>
            <a:pPr marL="457200" indent="-457200">
              <a:buFont typeface="Arial" panose="020B0604020202020204" pitchFamily="34" charset="0"/>
              <a:buChar char="•"/>
            </a:pPr>
            <a:endParaRPr lang="sv-SE" sz="3200" dirty="0"/>
          </a:p>
        </p:txBody>
      </p:sp>
    </p:spTree>
    <p:extLst>
      <p:ext uri="{BB962C8B-B14F-4D97-AF65-F5344CB8AC3E}">
        <p14:creationId xmlns:p14="http://schemas.microsoft.com/office/powerpoint/2010/main" val="3752299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0890" y="1762178"/>
            <a:ext cx="10608744" cy="2434917"/>
          </a:xfrm>
        </p:spPr>
        <p:txBody>
          <a:bodyPr>
            <a:normAutofit fontScale="90000"/>
          </a:bodyPr>
          <a:lstStyle/>
          <a:p>
            <a:r>
              <a:rPr lang="sv-SE" dirty="0"/>
              <a:t>Kyrkogårdarnas utveckling efter medeltiden </a:t>
            </a:r>
            <a:br>
              <a:rPr lang="sv-SE" dirty="0"/>
            </a:br>
            <a:r>
              <a:rPr lang="sv-SE" dirty="0"/>
              <a:t>– några nedslag</a:t>
            </a:r>
          </a:p>
        </p:txBody>
      </p:sp>
    </p:spTree>
    <p:extLst>
      <p:ext uri="{BB962C8B-B14F-4D97-AF65-F5344CB8AC3E}">
        <p14:creationId xmlns:p14="http://schemas.microsoft.com/office/powerpoint/2010/main" val="3873540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6617970" cy="6858000"/>
          </a:xfrm>
          <a:prstGeom prst="rect">
            <a:avLst/>
          </a:prstGeom>
        </p:spPr>
      </p:pic>
    </p:spTree>
    <p:extLst>
      <p:ext uri="{BB962C8B-B14F-4D97-AF65-F5344CB8AC3E}">
        <p14:creationId xmlns:p14="http://schemas.microsoft.com/office/powerpoint/2010/main" val="117956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0468" y="0"/>
            <a:ext cx="5143500" cy="6858000"/>
          </a:xfrm>
          <a:prstGeom prst="rect">
            <a:avLst/>
          </a:prstGeom>
        </p:spPr>
      </p:pic>
      <p:pic>
        <p:nvPicPr>
          <p:cNvPr id="3" name="Bildobjekt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282" y="0"/>
            <a:ext cx="5143500" cy="6858000"/>
          </a:xfrm>
          <a:prstGeom prst="rect">
            <a:avLst/>
          </a:prstGeom>
        </p:spPr>
      </p:pic>
    </p:spTree>
    <p:extLst>
      <p:ext uri="{BB962C8B-B14F-4D97-AF65-F5344CB8AC3E}">
        <p14:creationId xmlns:p14="http://schemas.microsoft.com/office/powerpoint/2010/main" val="415182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6037" y="0"/>
            <a:ext cx="9979926" cy="6858000"/>
          </a:xfrm>
          <a:prstGeom prst="rect">
            <a:avLst/>
          </a:prstGeom>
        </p:spPr>
      </p:pic>
    </p:spTree>
    <p:extLst>
      <p:ext uri="{BB962C8B-B14F-4D97-AF65-F5344CB8AC3E}">
        <p14:creationId xmlns:p14="http://schemas.microsoft.com/office/powerpoint/2010/main" val="1841656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88686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8501" y="-22034"/>
            <a:ext cx="10554998" cy="6858000"/>
          </a:xfrm>
          <a:prstGeom prst="rect">
            <a:avLst/>
          </a:prstGeom>
        </p:spPr>
      </p:pic>
    </p:spTree>
    <p:extLst>
      <p:ext uri="{BB962C8B-B14F-4D97-AF65-F5344CB8AC3E}">
        <p14:creationId xmlns:p14="http://schemas.microsoft.com/office/powerpoint/2010/main" val="195065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72000" cy="6858000"/>
          </a:xfrm>
          <a:prstGeom prst="rect">
            <a:avLst/>
          </a:prstGeom>
        </p:spPr>
      </p:pic>
      <p:sp>
        <p:nvSpPr>
          <p:cNvPr id="6" name="textruta 5"/>
          <p:cNvSpPr txBox="1"/>
          <p:nvPr/>
        </p:nvSpPr>
        <p:spPr>
          <a:xfrm>
            <a:off x="5122844" y="637314"/>
            <a:ext cx="6874526" cy="1754326"/>
          </a:xfrm>
          <a:prstGeom prst="rect">
            <a:avLst/>
          </a:prstGeom>
          <a:noFill/>
        </p:spPr>
        <p:txBody>
          <a:bodyPr wrap="square" rtlCol="0">
            <a:spAutoFit/>
          </a:bodyPr>
          <a:lstStyle/>
          <a:p>
            <a:r>
              <a:rPr lang="sv-SE" sz="3600" i="1" dirty="0"/>
              <a:t>Skaratraktens kyrkor under äldre medeltid</a:t>
            </a:r>
            <a:r>
              <a:rPr lang="sv-SE" sz="3600" dirty="0"/>
              <a:t>, Skrifter från Skaraborgs länsmuseum 28, 1998. </a:t>
            </a:r>
          </a:p>
        </p:txBody>
      </p:sp>
    </p:spTree>
    <p:extLst>
      <p:ext uri="{BB962C8B-B14F-4D97-AF65-F5344CB8AC3E}">
        <p14:creationId xmlns:p14="http://schemas.microsoft.com/office/powerpoint/2010/main" val="84032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50"/>
            <a:ext cx="8177843" cy="6862150"/>
          </a:xfrm>
          <a:prstGeom prst="rect">
            <a:avLst/>
          </a:prstGeom>
        </p:spPr>
      </p:pic>
      <p:pic>
        <p:nvPicPr>
          <p:cNvPr id="6" name="Bildobjekt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77842" y="-4150"/>
            <a:ext cx="4005532" cy="6858000"/>
          </a:xfrm>
          <a:prstGeom prst="rect">
            <a:avLst/>
          </a:prstGeom>
        </p:spPr>
      </p:pic>
    </p:spTree>
    <p:extLst>
      <p:ext uri="{BB962C8B-B14F-4D97-AF65-F5344CB8AC3E}">
        <p14:creationId xmlns:p14="http://schemas.microsoft.com/office/powerpoint/2010/main" val="2640680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cstate="email">
            <a:extLst>
              <a:ext uri="{28A0092B-C50C-407E-A947-70E740481C1C}">
                <a14:useLocalDpi xmlns:a14="http://schemas.microsoft.com/office/drawing/2010/main"/>
              </a:ext>
            </a:extLst>
          </a:blip>
          <a:srcRect r="-44"/>
          <a:stretch/>
        </p:blipFill>
        <p:spPr>
          <a:xfrm>
            <a:off x="1333499" y="252412"/>
            <a:ext cx="9529131" cy="6192455"/>
          </a:xfrm>
          <a:prstGeom prst="rect">
            <a:avLst/>
          </a:prstGeom>
        </p:spPr>
      </p:pic>
    </p:spTree>
    <p:extLst>
      <p:ext uri="{BB962C8B-B14F-4D97-AF65-F5344CB8AC3E}">
        <p14:creationId xmlns:p14="http://schemas.microsoft.com/office/powerpoint/2010/main" val="218470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9402" y="0"/>
            <a:ext cx="10353196" cy="6858000"/>
          </a:xfrm>
          <a:prstGeom prst="rect">
            <a:avLst/>
          </a:prstGeom>
        </p:spPr>
      </p:pic>
    </p:spTree>
    <p:extLst>
      <p:ext uri="{BB962C8B-B14F-4D97-AF65-F5344CB8AC3E}">
        <p14:creationId xmlns:p14="http://schemas.microsoft.com/office/powerpoint/2010/main" val="592203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525" y="0"/>
            <a:ext cx="10273216" cy="6870214"/>
          </a:xfrm>
          <a:prstGeom prst="rect">
            <a:avLst/>
          </a:prstGeom>
        </p:spPr>
      </p:pic>
    </p:spTree>
    <p:extLst>
      <p:ext uri="{BB962C8B-B14F-4D97-AF65-F5344CB8AC3E}">
        <p14:creationId xmlns:p14="http://schemas.microsoft.com/office/powerpoint/2010/main" val="4145975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68193" cy="6858000"/>
          </a:xfrm>
          <a:prstGeom prst="rect">
            <a:avLst/>
          </a:prstGeom>
        </p:spPr>
      </p:pic>
      <p:sp>
        <p:nvSpPr>
          <p:cNvPr id="3" name="Rektangel 2"/>
          <p:cNvSpPr/>
          <p:nvPr/>
        </p:nvSpPr>
        <p:spPr>
          <a:xfrm>
            <a:off x="5111828" y="727118"/>
            <a:ext cx="6444866" cy="5262979"/>
          </a:xfrm>
          <a:prstGeom prst="rect">
            <a:avLst/>
          </a:prstGeom>
        </p:spPr>
        <p:txBody>
          <a:bodyPr wrap="square">
            <a:spAutoFit/>
          </a:bodyPr>
          <a:lstStyle/>
          <a:p>
            <a:pPr marL="342900" indent="-342900">
              <a:buFont typeface="Arial" panose="020B0604020202020204" pitchFamily="34" charset="0"/>
              <a:buChar char="•"/>
            </a:pPr>
            <a:r>
              <a:rPr lang="sv-SE" sz="2400" dirty="0"/>
              <a:t>Samhällets övre skikt lät begrava sig i kyrkan eller byggde eget gravkor</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Ökad medvetenhet om hygien och sanitet under 1700-talet</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Begravningsplatserna flyttas från stadskyrkorna</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Begravning inne i kyrkorna förbjöds 1815, men seden dröjde kvar ännu några decennier</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Nya begravningsplatser förlades utanför stadens gräns och blev en uppgift för planerare och arkitekter</a:t>
            </a:r>
          </a:p>
        </p:txBody>
      </p:sp>
    </p:spTree>
    <p:extLst>
      <p:ext uri="{BB962C8B-B14F-4D97-AF65-F5344CB8AC3E}">
        <p14:creationId xmlns:p14="http://schemas.microsoft.com/office/powerpoint/2010/main" val="2454214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68193" cy="6858000"/>
          </a:xfrm>
          <a:prstGeom prst="rect">
            <a:avLst/>
          </a:prstGeom>
        </p:spPr>
      </p:pic>
      <p:sp>
        <p:nvSpPr>
          <p:cNvPr id="3" name="Rektangel 2"/>
          <p:cNvSpPr/>
          <p:nvPr/>
        </p:nvSpPr>
        <p:spPr>
          <a:xfrm>
            <a:off x="5111828" y="727118"/>
            <a:ext cx="6444866" cy="4893647"/>
          </a:xfrm>
          <a:prstGeom prst="rect">
            <a:avLst/>
          </a:prstGeom>
        </p:spPr>
        <p:txBody>
          <a:bodyPr wrap="square">
            <a:spAutoFit/>
          </a:bodyPr>
          <a:lstStyle/>
          <a:p>
            <a:pPr marL="342900" indent="-342900">
              <a:buFont typeface="Arial" panose="020B0604020202020204" pitchFamily="34" charset="0"/>
              <a:buChar char="•"/>
            </a:pPr>
            <a:r>
              <a:rPr lang="sv-SE" sz="2400" dirty="0"/>
              <a:t>Borgarklassens frammarsch kräver monument (det sena 1800-talet)</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Sekularisering och inflyttning till städerna</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Ökat intresse för begravningsplatsens skönhetsvärden </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Kremeringarna ett nytt inslag under 1900-talet och idag helt dominerande</a:t>
            </a:r>
          </a:p>
          <a:p>
            <a:pPr marL="342900" indent="-342900">
              <a:buFont typeface="Arial" panose="020B0604020202020204" pitchFamily="34" charset="0"/>
              <a:buChar char="•"/>
            </a:pPr>
            <a:endParaRPr lang="sv-SE" sz="2400" dirty="0"/>
          </a:p>
          <a:p>
            <a:pPr marL="342900" indent="-342900">
              <a:buFont typeface="Arial" panose="020B0604020202020204" pitchFamily="34" charset="0"/>
              <a:buChar char="•"/>
            </a:pPr>
            <a:r>
              <a:rPr lang="sv-SE" sz="2400" dirty="0"/>
              <a:t>Nya gravskick påverkar gamla kyrkogårdar och utformningen av nya begravningsplatser</a:t>
            </a:r>
          </a:p>
        </p:txBody>
      </p:sp>
    </p:spTree>
    <p:extLst>
      <p:ext uri="{BB962C8B-B14F-4D97-AF65-F5344CB8AC3E}">
        <p14:creationId xmlns:p14="http://schemas.microsoft.com/office/powerpoint/2010/main" val="1249596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0890" y="1762178"/>
            <a:ext cx="10608744" cy="2434917"/>
          </a:xfrm>
        </p:spPr>
        <p:txBody>
          <a:bodyPr>
            <a:normAutofit fontScale="90000"/>
          </a:bodyPr>
          <a:lstStyle/>
          <a:p>
            <a:r>
              <a:rPr lang="sv-SE" dirty="0"/>
              <a:t>Några tankar kring kyrkogårdarna som kulturmiljö och kulturarv</a:t>
            </a:r>
          </a:p>
        </p:txBody>
      </p:sp>
    </p:spTree>
    <p:extLst>
      <p:ext uri="{BB962C8B-B14F-4D97-AF65-F5344CB8AC3E}">
        <p14:creationId xmlns:p14="http://schemas.microsoft.com/office/powerpoint/2010/main" val="1748845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Hammarskiöld, Theorell &amp; Wästberg: </a:t>
            </a:r>
            <a:r>
              <a:rPr lang="sv-SE" i="1" dirty="0"/>
              <a:t>Minnets stigar. En resa bland svenska kyrkogårdar</a:t>
            </a:r>
            <a:r>
              <a:rPr lang="sv-SE" dirty="0"/>
              <a:t>, 2001</a:t>
            </a:r>
          </a:p>
        </p:txBody>
      </p:sp>
      <p:sp>
        <p:nvSpPr>
          <p:cNvPr id="3" name="Platshållare för innehåll 2"/>
          <p:cNvSpPr>
            <a:spLocks noGrp="1"/>
          </p:cNvSpPr>
          <p:nvPr>
            <p:ph idx="1"/>
          </p:nvPr>
        </p:nvSpPr>
        <p:spPr>
          <a:xfrm>
            <a:off x="838200" y="2574773"/>
            <a:ext cx="10515600" cy="4351338"/>
          </a:xfrm>
        </p:spPr>
        <p:txBody>
          <a:bodyPr>
            <a:normAutofit/>
          </a:bodyPr>
          <a:lstStyle/>
          <a:p>
            <a:pPr marL="0" indent="0">
              <a:buNone/>
            </a:pPr>
            <a:r>
              <a:rPr lang="sv-SE" sz="3200" dirty="0"/>
              <a:t>Kyrkogårdens fyra syften: </a:t>
            </a:r>
          </a:p>
          <a:p>
            <a:pPr marL="514350" indent="-514350">
              <a:buAutoNum type="arabicPeriod"/>
            </a:pPr>
            <a:r>
              <a:rPr lang="sv-SE" sz="3200" i="1" dirty="0"/>
              <a:t>Att sanitärt godtagbart ta hand om den avlidne</a:t>
            </a:r>
          </a:p>
          <a:p>
            <a:pPr marL="514350" indent="-514350">
              <a:buAutoNum type="arabicPeriod"/>
            </a:pPr>
            <a:r>
              <a:rPr lang="sv-SE" sz="3200" i="1" dirty="0"/>
              <a:t>Att förmedla kontakt med det eviga</a:t>
            </a:r>
          </a:p>
          <a:p>
            <a:pPr marL="514350" indent="-514350">
              <a:buAutoNum type="arabicPeriod"/>
            </a:pPr>
            <a:r>
              <a:rPr lang="sv-SE" sz="3200" i="1" dirty="0"/>
              <a:t>Att hantera sorgen</a:t>
            </a:r>
          </a:p>
          <a:p>
            <a:pPr marL="514350" indent="-514350">
              <a:buAutoNum type="arabicPeriod"/>
            </a:pPr>
            <a:r>
              <a:rPr lang="sv-SE" sz="3200" i="1" dirty="0"/>
              <a:t>Att utmärka den dödes sociala ställning</a:t>
            </a:r>
          </a:p>
          <a:p>
            <a:pPr marL="0" indent="0">
              <a:buNone/>
            </a:pPr>
            <a:r>
              <a:rPr lang="sv-SE" sz="3200" i="1" dirty="0"/>
              <a:t>De fyra funktionerna har betonats olika i skilda epoker. </a:t>
            </a:r>
          </a:p>
        </p:txBody>
      </p:sp>
    </p:spTree>
    <p:extLst>
      <p:ext uri="{BB962C8B-B14F-4D97-AF65-F5344CB8AC3E}">
        <p14:creationId xmlns:p14="http://schemas.microsoft.com/office/powerpoint/2010/main" val="77898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3079" y="-39012"/>
            <a:ext cx="10317193" cy="6886182"/>
          </a:xfrm>
          <a:prstGeom prst="rect">
            <a:avLst/>
          </a:prstGeom>
        </p:spPr>
      </p:pic>
      <p:sp>
        <p:nvSpPr>
          <p:cNvPr id="2" name="textruta 1"/>
          <p:cNvSpPr txBox="1"/>
          <p:nvPr/>
        </p:nvSpPr>
        <p:spPr>
          <a:xfrm>
            <a:off x="837282" y="-88138"/>
            <a:ext cx="9166033" cy="769441"/>
          </a:xfrm>
          <a:prstGeom prst="rect">
            <a:avLst/>
          </a:prstGeom>
          <a:noFill/>
        </p:spPr>
        <p:txBody>
          <a:bodyPr wrap="square" rtlCol="0">
            <a:spAutoFit/>
          </a:bodyPr>
          <a:lstStyle/>
          <a:p>
            <a:r>
              <a:rPr lang="sv-SE" sz="4400" dirty="0">
                <a:solidFill>
                  <a:schemeClr val="bg1"/>
                </a:solidFill>
              </a:rPr>
              <a:t>Kyrkogårdar är meningsbärande platser</a:t>
            </a:r>
          </a:p>
        </p:txBody>
      </p:sp>
    </p:spTree>
    <p:extLst>
      <p:ext uri="{BB962C8B-B14F-4D97-AF65-F5344CB8AC3E}">
        <p14:creationId xmlns:p14="http://schemas.microsoft.com/office/powerpoint/2010/main" val="991218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2359" y="0"/>
            <a:ext cx="10247282" cy="6858000"/>
          </a:xfrm>
          <a:prstGeom prst="rect">
            <a:avLst/>
          </a:prstGeom>
        </p:spPr>
      </p:pic>
      <p:sp>
        <p:nvSpPr>
          <p:cNvPr id="3" name="textruta 2"/>
          <p:cNvSpPr txBox="1"/>
          <p:nvPr/>
        </p:nvSpPr>
        <p:spPr>
          <a:xfrm>
            <a:off x="1938974" y="-66104"/>
            <a:ext cx="9166033" cy="769441"/>
          </a:xfrm>
          <a:prstGeom prst="rect">
            <a:avLst/>
          </a:prstGeom>
          <a:noFill/>
        </p:spPr>
        <p:txBody>
          <a:bodyPr wrap="square" rtlCol="0">
            <a:spAutoFit/>
          </a:bodyPr>
          <a:lstStyle/>
          <a:p>
            <a:r>
              <a:rPr lang="sv-SE" sz="4400" dirty="0">
                <a:solidFill>
                  <a:schemeClr val="bg1"/>
                </a:solidFill>
              </a:rPr>
              <a:t>Kyrkogården är del av en kulturmiljö</a:t>
            </a:r>
          </a:p>
        </p:txBody>
      </p:sp>
    </p:spTree>
    <p:extLst>
      <p:ext uri="{BB962C8B-B14F-4D97-AF65-F5344CB8AC3E}">
        <p14:creationId xmlns:p14="http://schemas.microsoft.com/office/powerpoint/2010/main" val="414441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rr_byggnadsperioder.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3410" y="550726"/>
            <a:ext cx="3361531" cy="594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5" descr="rr_socknar_tillkomstti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463" y="522151"/>
            <a:ext cx="2631598" cy="594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ruta 6"/>
          <p:cNvSpPr txBox="1"/>
          <p:nvPr/>
        </p:nvSpPr>
        <p:spPr>
          <a:xfrm>
            <a:off x="6610120" y="637314"/>
            <a:ext cx="5387249" cy="2308324"/>
          </a:xfrm>
          <a:prstGeom prst="rect">
            <a:avLst/>
          </a:prstGeom>
          <a:noFill/>
        </p:spPr>
        <p:txBody>
          <a:bodyPr wrap="square" rtlCol="0">
            <a:spAutoFit/>
          </a:bodyPr>
          <a:lstStyle/>
          <a:p>
            <a:r>
              <a:rPr lang="sv-SE" sz="3600" i="1" dirty="0"/>
              <a:t>Sockenkyrkorna. Kulturarv och bebyggelsehistoria</a:t>
            </a:r>
            <a:r>
              <a:rPr lang="sv-SE" sz="3600" dirty="0"/>
              <a:t>, Riksantikvarieämbetet, 2008. </a:t>
            </a:r>
          </a:p>
        </p:txBody>
      </p:sp>
    </p:spTree>
    <p:extLst>
      <p:ext uri="{BB962C8B-B14F-4D97-AF65-F5344CB8AC3E}">
        <p14:creationId xmlns:p14="http://schemas.microsoft.com/office/powerpoint/2010/main" val="3287614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8523" y="-55085"/>
            <a:ext cx="10254953" cy="6858000"/>
          </a:xfrm>
          <a:prstGeom prst="rect">
            <a:avLst/>
          </a:prstGeom>
        </p:spPr>
      </p:pic>
      <p:sp>
        <p:nvSpPr>
          <p:cNvPr id="3" name="textruta 2"/>
          <p:cNvSpPr txBox="1"/>
          <p:nvPr/>
        </p:nvSpPr>
        <p:spPr>
          <a:xfrm>
            <a:off x="1938974" y="-66104"/>
            <a:ext cx="9166033" cy="769441"/>
          </a:xfrm>
          <a:prstGeom prst="rect">
            <a:avLst/>
          </a:prstGeom>
          <a:noFill/>
        </p:spPr>
        <p:txBody>
          <a:bodyPr wrap="square" rtlCol="0">
            <a:spAutoFit/>
          </a:bodyPr>
          <a:lstStyle/>
          <a:p>
            <a:r>
              <a:rPr lang="sv-SE" sz="4400" dirty="0"/>
              <a:t>Kyrkogården är del av en kulturmiljö</a:t>
            </a:r>
          </a:p>
        </p:txBody>
      </p:sp>
    </p:spTree>
    <p:extLst>
      <p:ext uri="{BB962C8B-B14F-4D97-AF65-F5344CB8AC3E}">
        <p14:creationId xmlns:p14="http://schemas.microsoft.com/office/powerpoint/2010/main" val="351932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0" y="-11981"/>
            <a:ext cx="10304972" cy="6869981"/>
          </a:xfrm>
          <a:prstGeom prst="rect">
            <a:avLst/>
          </a:prstGeom>
        </p:spPr>
      </p:pic>
      <p:sp>
        <p:nvSpPr>
          <p:cNvPr id="3" name="textruta 2"/>
          <p:cNvSpPr txBox="1"/>
          <p:nvPr/>
        </p:nvSpPr>
        <p:spPr>
          <a:xfrm>
            <a:off x="1938974" y="-66104"/>
            <a:ext cx="9166033" cy="769441"/>
          </a:xfrm>
          <a:prstGeom prst="rect">
            <a:avLst/>
          </a:prstGeom>
          <a:noFill/>
        </p:spPr>
        <p:txBody>
          <a:bodyPr wrap="square" rtlCol="0">
            <a:spAutoFit/>
          </a:bodyPr>
          <a:lstStyle/>
          <a:p>
            <a:r>
              <a:rPr lang="sv-SE" sz="4400" dirty="0"/>
              <a:t>Kyrkogården har regional särprägel</a:t>
            </a:r>
          </a:p>
        </p:txBody>
      </p:sp>
    </p:spTree>
    <p:extLst>
      <p:ext uri="{BB962C8B-B14F-4D97-AF65-F5344CB8AC3E}">
        <p14:creationId xmlns:p14="http://schemas.microsoft.com/office/powerpoint/2010/main" val="870965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3" name="textruta 2"/>
          <p:cNvSpPr txBox="1"/>
          <p:nvPr/>
        </p:nvSpPr>
        <p:spPr>
          <a:xfrm>
            <a:off x="1227926" y="5927072"/>
            <a:ext cx="9726516" cy="769441"/>
          </a:xfrm>
          <a:prstGeom prst="rect">
            <a:avLst/>
          </a:prstGeom>
          <a:noFill/>
        </p:spPr>
        <p:txBody>
          <a:bodyPr wrap="square" rtlCol="0">
            <a:spAutoFit/>
          </a:bodyPr>
          <a:lstStyle/>
          <a:p>
            <a:r>
              <a:rPr lang="sv-SE" sz="4400" dirty="0">
                <a:solidFill>
                  <a:schemeClr val="bg1"/>
                </a:solidFill>
              </a:rPr>
              <a:t>Kyrkogården speglar sociala sammanhang</a:t>
            </a:r>
          </a:p>
        </p:txBody>
      </p:sp>
    </p:spTree>
    <p:extLst>
      <p:ext uri="{BB962C8B-B14F-4D97-AF65-F5344CB8AC3E}">
        <p14:creationId xmlns:p14="http://schemas.microsoft.com/office/powerpoint/2010/main" val="1266033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8274" y="3837"/>
            <a:ext cx="9310239" cy="6854163"/>
          </a:xfrm>
          <a:prstGeom prst="rect">
            <a:avLst/>
          </a:prstGeom>
        </p:spPr>
      </p:pic>
    </p:spTree>
    <p:extLst>
      <p:ext uri="{BB962C8B-B14F-4D97-AF65-F5344CB8AC3E}">
        <p14:creationId xmlns:p14="http://schemas.microsoft.com/office/powerpoint/2010/main" val="501739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60890" y="1762178"/>
            <a:ext cx="10608744" cy="2434917"/>
          </a:xfrm>
        </p:spPr>
        <p:txBody>
          <a:bodyPr>
            <a:normAutofit/>
          </a:bodyPr>
          <a:lstStyle/>
          <a:p>
            <a:r>
              <a:rPr lang="sv-SE" dirty="0"/>
              <a:t>Kyrkogårdarna under medeltiden</a:t>
            </a:r>
          </a:p>
        </p:txBody>
      </p:sp>
    </p:spTree>
    <p:extLst>
      <p:ext uri="{BB962C8B-B14F-4D97-AF65-F5344CB8AC3E}">
        <p14:creationId xmlns:p14="http://schemas.microsoft.com/office/powerpoint/2010/main" val="2891131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390650" y="571500"/>
            <a:ext cx="9410700" cy="5715000"/>
          </a:xfrm>
          <a:prstGeom prst="rect">
            <a:avLst/>
          </a:prstGeom>
        </p:spPr>
      </p:pic>
    </p:spTree>
    <p:extLst>
      <p:ext uri="{BB962C8B-B14F-4D97-AF65-F5344CB8AC3E}">
        <p14:creationId xmlns:p14="http://schemas.microsoft.com/office/powerpoint/2010/main" val="316075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2286000" y="685800"/>
            <a:ext cx="7620000" cy="5486400"/>
          </a:xfrm>
          <a:prstGeom prst="rect">
            <a:avLst/>
          </a:prstGeom>
        </p:spPr>
      </p:pic>
    </p:spTree>
    <p:extLst>
      <p:ext uri="{BB962C8B-B14F-4D97-AF65-F5344CB8AC3E}">
        <p14:creationId xmlns:p14="http://schemas.microsoft.com/office/powerpoint/2010/main" val="9793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1828800" y="-160503"/>
            <a:ext cx="8064347" cy="7018502"/>
          </a:xfrm>
          <a:prstGeom prst="rect">
            <a:avLst/>
          </a:prstGeom>
        </p:spPr>
      </p:pic>
    </p:spTree>
    <p:extLst>
      <p:ext uri="{BB962C8B-B14F-4D97-AF65-F5344CB8AC3E}">
        <p14:creationId xmlns:p14="http://schemas.microsoft.com/office/powerpoint/2010/main" val="886592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70966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77"/>
            <a:ext cx="4789853" cy="6858977"/>
          </a:xfrm>
          <a:prstGeom prst="rect">
            <a:avLst/>
          </a:prstGeom>
        </p:spPr>
      </p:pic>
      <p:pic>
        <p:nvPicPr>
          <p:cNvPr id="5" name="Bildobjekt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12413" y="0"/>
            <a:ext cx="3785813" cy="6858000"/>
          </a:xfrm>
          <a:prstGeom prst="rect">
            <a:avLst/>
          </a:prstGeom>
        </p:spPr>
      </p:pic>
    </p:spTree>
    <p:extLst>
      <p:ext uri="{BB962C8B-B14F-4D97-AF65-F5344CB8AC3E}">
        <p14:creationId xmlns:p14="http://schemas.microsoft.com/office/powerpoint/2010/main" val="25392696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8603284BDDDE3478D3C54A3FCA4694F" ma:contentTypeVersion="10" ma:contentTypeDescription="Skapa ett nytt dokument." ma:contentTypeScope="" ma:versionID="2f14c1ec71277025104aa63deb9095e9">
  <xsd:schema xmlns:xsd="http://www.w3.org/2001/XMLSchema" xmlns:xs="http://www.w3.org/2001/XMLSchema" xmlns:p="http://schemas.microsoft.com/office/2006/metadata/properties" xmlns:ns2="e8c08386-bc5e-4c1c-aeb8-d77b439f5cbc" xmlns:ns3="6e462db1-1bfb-47f1-a444-7d3c4cdbc911" targetNamespace="http://schemas.microsoft.com/office/2006/metadata/properties" ma:root="true" ma:fieldsID="e261cdf7f1b86ee0e6b312417e987f30" ns2:_="" ns3:_="">
    <xsd:import namespace="e8c08386-bc5e-4c1c-aeb8-d77b439f5cbc"/>
    <xsd:import namespace="6e462db1-1bfb-47f1-a444-7d3c4cdbc9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08386-bc5e-4c1c-aeb8-d77b439f5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462db1-1bfb-47f1-a444-7d3c4cdbc911"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853509-A4FD-4324-A4AA-0E27EDF2B673}">
  <ds:schemaRefs>
    <ds:schemaRef ds:uri="http://schemas.microsoft.com/sharepoint/v3/contenttype/forms"/>
  </ds:schemaRefs>
</ds:datastoreItem>
</file>

<file path=customXml/itemProps2.xml><?xml version="1.0" encoding="utf-8"?>
<ds:datastoreItem xmlns:ds="http://schemas.openxmlformats.org/officeDocument/2006/customXml" ds:itemID="{F87A6DD7-2892-41B4-9BA0-501010101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08386-bc5e-4c1c-aeb8-d77b439f5cbc"/>
    <ds:schemaRef ds:uri="6e462db1-1bfb-47f1-a444-7d3c4cdbc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EED67E-6C07-4472-99F4-07D3D4EE627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3527</TotalTime>
  <Words>2882</Words>
  <Application>Microsoft Office PowerPoint</Application>
  <PresentationFormat>Bredbild</PresentationFormat>
  <Paragraphs>239</Paragraphs>
  <Slides>33</Slides>
  <Notes>33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33</vt:i4>
      </vt:variant>
    </vt:vector>
  </HeadingPairs>
  <TitlesOfParts>
    <vt:vector size="37" baseType="lpstr">
      <vt:lpstr>Arial</vt:lpstr>
      <vt:lpstr>Calibri</vt:lpstr>
      <vt:lpstr>Calibri Light</vt:lpstr>
      <vt:lpstr>Office-tema</vt:lpstr>
      <vt:lpstr>Kyrkogårdarnas utveckling genom tiderna</vt:lpstr>
      <vt:lpstr>PowerPoint-presentation</vt:lpstr>
      <vt:lpstr>PowerPoint-presentation</vt:lpstr>
      <vt:lpstr>Kyrkogårdarna under medeltiden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Kyrkogårdarnas utveckling efter medeltiden  – några nedslag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Några tankar kring kyrkogårdarna som kulturmiljö och kulturarv</vt:lpstr>
      <vt:lpstr>Hammarskiöld, Theorell &amp; Wästberg: Minnets stigar. En resa bland svenska kyrkogårdar, 2001</vt:lpstr>
      <vt:lpstr>PowerPoint-presentation</vt:lpstr>
      <vt:lpstr>PowerPoint-presentation</vt:lpstr>
      <vt:lpstr>PowerPoint-presentation</vt:lpstr>
      <vt:lpstr>PowerPoint-presentation</vt:lpstr>
      <vt:lpstr>PowerPoint-presentation</vt:lpstr>
      <vt:lpstr>PowerPoint-presentation</vt:lpstr>
    </vt:vector>
  </TitlesOfParts>
  <Company>SvenskaKyrkan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Sara Nordbrand</dc:creator>
  <cp:lastModifiedBy>Olov Norin</cp:lastModifiedBy>
  <cp:revision>127</cp:revision>
  <dcterms:created xsi:type="dcterms:W3CDTF">2018-06-08T08:10:30Z</dcterms:created>
  <dcterms:modified xsi:type="dcterms:W3CDTF">2019-05-12T04:51:39Z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0x01010028603284BDDDE3478D3C54A3FCA4694F</vt:lpwstr>
  </property>
</Properties>
</file>