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5" r:id="rId5"/>
    <p:sldId id="256" r:id="rId6"/>
    <p:sldId id="257" r:id="rId7"/>
    <p:sldId id="258" r:id="rId8"/>
    <p:sldId id="259" r:id="rId9"/>
    <p:sldId id="266" r:id="rId10"/>
    <p:sldId id="264" r:id="rId11"/>
    <p:sldId id="281" r:id="rId12"/>
    <p:sldId id="282" r:id="rId13"/>
    <p:sldId id="263" r:id="rId14"/>
    <p:sldId id="269" r:id="rId15"/>
    <p:sldId id="280" r:id="rId16"/>
    <p:sldId id="275" r:id="rId17"/>
    <p:sldId id="267" r:id="rId18"/>
    <p:sldId id="279" r:id="rId19"/>
    <p:sldId id="270" r:id="rId20"/>
    <p:sldId id="271" r:id="rId21"/>
    <p:sldId id="273" r:id="rId22"/>
    <p:sldId id="276" r:id="rId23"/>
    <p:sldId id="272" r:id="rId24"/>
    <p:sldId id="278" r:id="rId25"/>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60635" autoAdjust="0"/>
  </p:normalViewPr>
  <p:slideViewPr>
    <p:cSldViewPr snapToGrid="0">
      <p:cViewPr varScale="1">
        <p:scale>
          <a:sx n="25" d="100"/>
          <a:sy n="25" d="100"/>
        </p:scale>
        <p:origin x="1240" y="12"/>
      </p:cViewPr>
      <p:guideLst/>
    </p:cSldViewPr>
  </p:slideViewPr>
  <p:outlineViewPr>
    <p:cViewPr>
      <p:scale>
        <a:sx n="33" d="100"/>
        <a:sy n="33" d="100"/>
      </p:scale>
      <p:origin x="0" y="-339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9ECBFA3-B7E5-429F-90D0-C430F6F4E3C8}" type="datetimeFigureOut">
              <a:rPr lang="sv-SE" smtClean="0"/>
              <a:t>2019-05-12</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FE94A66-EE87-49BD-814D-51EDEBBD8A59}" type="slidenum">
              <a:rPr lang="sv-SE" smtClean="0"/>
              <a:t>‹#›</a:t>
            </a:fld>
            <a:endParaRPr lang="sv-SE"/>
          </a:p>
        </p:txBody>
      </p:sp>
    </p:spTree>
    <p:extLst>
      <p:ext uri="{BB962C8B-B14F-4D97-AF65-F5344CB8AC3E}">
        <p14:creationId xmlns:p14="http://schemas.microsoft.com/office/powerpoint/2010/main" val="277805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är inbjudna hit för att prata under rubriken </a:t>
            </a:r>
            <a:r>
              <a:rPr lang="sv-SE" sz="1200" i="1" kern="1200" dirty="0">
                <a:solidFill>
                  <a:schemeClr val="tx1"/>
                </a:solidFill>
                <a:effectLst/>
                <a:latin typeface="+mn-lt"/>
                <a:ea typeface="+mn-ea"/>
                <a:cs typeface="+mn-cs"/>
              </a:rPr>
              <a:t>Hur kan vi utveckla kyrkogårdens värden? </a:t>
            </a:r>
            <a:r>
              <a:rPr lang="sv-SE" sz="1200" i="0" kern="1200" dirty="0">
                <a:solidFill>
                  <a:schemeClr val="tx1"/>
                </a:solidFill>
                <a:effectLst/>
                <a:latin typeface="+mn-lt"/>
                <a:ea typeface="+mn-ea"/>
                <a:cs typeface="+mn-cs"/>
              </a:rPr>
              <a:t>Vi tänker göra det genom att presentera ett projekt som vi arbetar med tillsammans – och befinner oss mitt i. </a:t>
            </a:r>
          </a:p>
          <a:p>
            <a:endParaRPr lang="sv-SE" sz="1200" i="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Projektet initierades av </a:t>
            </a:r>
            <a:r>
              <a:rPr lang="sv-SE" sz="1200" kern="1200" dirty="0">
                <a:solidFill>
                  <a:schemeClr val="tx1"/>
                </a:solidFill>
                <a:effectLst/>
                <a:latin typeface="+mn-lt"/>
                <a:ea typeface="+mn-ea"/>
                <a:cs typeface="+mn-cs"/>
              </a:rPr>
              <a:t>Skånes hembygdsförbund och Regionmuseet tillsammans: med syfte att sprida kunskap om kyrkogårdarna som kulturmiljöer och inspirera fler att berätta om kyrkogårdarna och den mängd historier som på ett naturligt vis kan ta sitt avstamp där. För det är ju så att kyrkogårdar och begravningsplatser är en plats där då-tiden har en naturlig närvaro. Men, det är långt ifrån alla människor som lämnar något fysiskt avtryck efter sig på kyrkogården. Platsen i sig har ändå en lång kontinuitet med samma funktion – uttrycken ändras men relevansen består.  </a:t>
            </a:r>
            <a:endParaRPr lang="sv-SE" sz="1200" i="0" kern="1200" dirty="0">
              <a:solidFill>
                <a:schemeClr val="tx1"/>
              </a:solidFill>
              <a:effectLst/>
              <a:latin typeface="+mn-lt"/>
              <a:ea typeface="+mn-ea"/>
              <a:cs typeface="+mn-cs"/>
            </a:endParaRPr>
          </a:p>
          <a:p>
            <a:endParaRPr lang="sv-SE" sz="1200"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uppdraget är att utveckla kyrkogårdens värden så måste vi börja med att bestämma vilka värden vi avser och vad vi menar med att utveckla. I projektet utgår vi från att kyrkogården är en kulturmiljö. Ett uttryck för eller avtryck av mänsklig verksamhet. Men främst ett kulturarv bestående av både synliga delar/fysiska uttryck och osynliga – som berättelser och traditioner. Olika aspekter av kyrkogården är olika viktiga för var och en av oss. Kyrkogården kanske primärt är en park, en existentiell plats, ett arkiv, en begravningsplats, djurliv, spökhistorier, nyckelbiotoper, berättelser, en arbetsplats. Den är både en helhet och sina delar.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Kyrkogårdens värden är olika för olika människor – och hur kan vi utveckla värdena? Jo, vi kan uppmuntra, entusiasmera och inspirera fler att dela med sig och berätta om de värden de upplever på kyrkogårdarna.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”Kulturhistoriskt värde består i de möjligheter materiella och immateriella företeelser kan ge vad gäller att inhämta och förmedla kunskaper om och förståelse av olika skeenden och sammanhang  - samt därigenom människors livsvillkor i skilda tider, inklusive de förhållanden som råder idag.” </a:t>
            </a:r>
            <a:r>
              <a:rPr lang="sv-SE" sz="1200" kern="1200" dirty="0">
                <a:solidFill>
                  <a:schemeClr val="tx1"/>
                </a:solidFill>
                <a:effectLst/>
                <a:latin typeface="+mn-lt"/>
                <a:ea typeface="+mn-ea"/>
                <a:cs typeface="+mn-cs"/>
              </a:rPr>
              <a:t>Ur Riksantikvarieämbetets rapport </a:t>
            </a:r>
            <a:r>
              <a:rPr lang="sv-SE" sz="1200" i="1" kern="1200" dirty="0">
                <a:solidFill>
                  <a:schemeClr val="tx1"/>
                </a:solidFill>
                <a:effectLst/>
                <a:latin typeface="+mn-lt"/>
                <a:ea typeface="+mn-ea"/>
                <a:cs typeface="+mn-cs"/>
              </a:rPr>
              <a:t>Plattform kulturhistorisk värdering och urval</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1</a:t>
            </a:fld>
            <a:endParaRPr lang="sv-SE"/>
          </a:p>
        </p:txBody>
      </p:sp>
    </p:spTree>
    <p:extLst>
      <p:ext uri="{BB962C8B-B14F-4D97-AF65-F5344CB8AC3E}">
        <p14:creationId xmlns:p14="http://schemas.microsoft.com/office/powerpoint/2010/main" val="2612923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10</a:t>
            </a:fld>
            <a:endParaRPr lang="sv-SE"/>
          </a:p>
        </p:txBody>
      </p:sp>
    </p:spTree>
    <p:extLst>
      <p:ext uri="{BB962C8B-B14F-4D97-AF65-F5344CB8AC3E}">
        <p14:creationId xmlns:p14="http://schemas.microsoft.com/office/powerpoint/2010/main" val="233567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11</a:t>
            </a:fld>
            <a:endParaRPr lang="sv-SE"/>
          </a:p>
        </p:txBody>
      </p:sp>
    </p:spTree>
    <p:extLst>
      <p:ext uri="{BB962C8B-B14F-4D97-AF65-F5344CB8AC3E}">
        <p14:creationId xmlns:p14="http://schemas.microsoft.com/office/powerpoint/2010/main" val="292427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12</a:t>
            </a:fld>
            <a:endParaRPr lang="sv-SE"/>
          </a:p>
        </p:txBody>
      </p:sp>
    </p:spTree>
    <p:extLst>
      <p:ext uri="{BB962C8B-B14F-4D97-AF65-F5344CB8AC3E}">
        <p14:creationId xmlns:p14="http://schemas.microsoft.com/office/powerpoint/2010/main" val="18525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13</a:t>
            </a:fld>
            <a:endParaRPr lang="sv-SE"/>
          </a:p>
        </p:txBody>
      </p:sp>
    </p:spTree>
    <p:extLst>
      <p:ext uri="{BB962C8B-B14F-4D97-AF65-F5344CB8AC3E}">
        <p14:creationId xmlns:p14="http://schemas.microsoft.com/office/powerpoint/2010/main" val="282595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14</a:t>
            </a:fld>
            <a:endParaRPr lang="sv-SE"/>
          </a:p>
        </p:txBody>
      </p:sp>
    </p:spTree>
    <p:extLst>
      <p:ext uri="{BB962C8B-B14F-4D97-AF65-F5344CB8AC3E}">
        <p14:creationId xmlns:p14="http://schemas.microsoft.com/office/powerpoint/2010/main" val="354438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15</a:t>
            </a:fld>
            <a:endParaRPr lang="sv-SE"/>
          </a:p>
        </p:txBody>
      </p:sp>
    </p:spTree>
    <p:extLst>
      <p:ext uri="{BB962C8B-B14F-4D97-AF65-F5344CB8AC3E}">
        <p14:creationId xmlns:p14="http://schemas.microsoft.com/office/powerpoint/2010/main" val="332839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16</a:t>
            </a:fld>
            <a:endParaRPr lang="sv-SE"/>
          </a:p>
        </p:txBody>
      </p:sp>
    </p:spTree>
    <p:extLst>
      <p:ext uri="{BB962C8B-B14F-4D97-AF65-F5344CB8AC3E}">
        <p14:creationId xmlns:p14="http://schemas.microsoft.com/office/powerpoint/2010/main" val="348961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17</a:t>
            </a:fld>
            <a:endParaRPr lang="sv-SE"/>
          </a:p>
        </p:txBody>
      </p:sp>
    </p:spTree>
    <p:extLst>
      <p:ext uri="{BB962C8B-B14F-4D97-AF65-F5344CB8AC3E}">
        <p14:creationId xmlns:p14="http://schemas.microsoft.com/office/powerpoint/2010/main" val="286475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18</a:t>
            </a:fld>
            <a:endParaRPr lang="sv-SE"/>
          </a:p>
        </p:txBody>
      </p:sp>
    </p:spTree>
    <p:extLst>
      <p:ext uri="{BB962C8B-B14F-4D97-AF65-F5344CB8AC3E}">
        <p14:creationId xmlns:p14="http://schemas.microsoft.com/office/powerpoint/2010/main" val="266460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19</a:t>
            </a:fld>
            <a:endParaRPr lang="sv-SE"/>
          </a:p>
        </p:txBody>
      </p:sp>
    </p:spTree>
    <p:extLst>
      <p:ext uri="{BB962C8B-B14F-4D97-AF65-F5344CB8AC3E}">
        <p14:creationId xmlns:p14="http://schemas.microsoft.com/office/powerpoint/2010/main" val="281252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Projektet om kyrkogårdens berättelser är ett samarbete mellan Regionmuseet Kristianstad, Skånes hembygdsförbund och Göinge hembygdsförening.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Målsättningen är en studiehandledning, som kan användas i studiecirklar lika väl som på egen hand. Ansatsen till studiehandledningens innehåll är ganska bred trots att vi sållat längs vägen och tanken kring detta är just  kyrkogårdens sammansatta värden och att olika delar tilltalar och intresserar olika människor. Bara vi tre inom projektet har olika perspektiv, vilket naturligtvis inte blir mindre komplext när vi bjuder in resten av mänskligheten.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Ganska ofta sägs att man kan ”läsa en plats”, till exempel en kyrkogård. Den ”läsningen” eller förståelsen grundar sig naturligtvis på vilken kunskap och erfarenhet jag har sedan tidigare.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att inspirera fler människor att berätta, guida, och förmedla – att faktiskt använda kulturmiljön – behöver vi visa vägarna till kunskap om kyrkogårdar och begravningsplatser, så att utforskandet blir tillgängligt och möjligt för fler.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2</a:t>
            </a:fld>
            <a:endParaRPr lang="sv-SE"/>
          </a:p>
        </p:txBody>
      </p:sp>
    </p:spTree>
    <p:extLst>
      <p:ext uri="{BB962C8B-B14F-4D97-AF65-F5344CB8AC3E}">
        <p14:creationId xmlns:p14="http://schemas.microsoft.com/office/powerpoint/2010/main" val="735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20</a:t>
            </a:fld>
            <a:endParaRPr lang="sv-SE"/>
          </a:p>
        </p:txBody>
      </p:sp>
    </p:spTree>
    <p:extLst>
      <p:ext uri="{BB962C8B-B14F-4D97-AF65-F5344CB8AC3E}">
        <p14:creationId xmlns:p14="http://schemas.microsoft.com/office/powerpoint/2010/main" val="184468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Så, vi hoppas att vårt projekt faktiskt blir en studiehandledning som blir en verktygslåda för fler att utforska det som intresserar var och en. Och i förlängningen att det ger fler lust och mod att använda kulturmiljöerna på olika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FE94A66-EE87-49BD-814D-51EDEBBD8A59}" type="slidenum">
              <a:rPr lang="sv-SE" smtClean="0"/>
              <a:t>21</a:t>
            </a:fld>
            <a:endParaRPr lang="sv-SE"/>
          </a:p>
        </p:txBody>
      </p:sp>
    </p:spTree>
    <p:extLst>
      <p:ext uri="{BB962C8B-B14F-4D97-AF65-F5344CB8AC3E}">
        <p14:creationId xmlns:p14="http://schemas.microsoft.com/office/powerpoint/2010/main" val="355510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projektet föddes hade Regionmuseet i flera år arbetat intensivt med vård- och underhållsplaner för kyrkogårdar. Vi samlade in stora mängder information och besökte massor av kyrkogårdar men på grund av tajta budgetar hade vi i praktiken aldrig tid att fördjupa de historiska perspektiven i den mån vi önskade.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Samtidigt såg hembygdsförbundet och studieförbunden att intresset hos allmänheten och medlemmarna ökade för att delta i historiska guidningar på kyrkogårdarna, men också att många uttryckte oro för snabba förändringar – framförallt när många gravstenar togs bort.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indent="0">
              <a:buNone/>
            </a:pPr>
            <a:r>
              <a:rPr lang="sv-SE" dirty="0"/>
              <a:t>Här väcktes tanken om en synergieffekt om vi lade ihop våra erfarenheter, frågor och svar.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3</a:t>
            </a:fld>
            <a:endParaRPr lang="sv-SE"/>
          </a:p>
        </p:txBody>
      </p:sp>
    </p:spTree>
    <p:extLst>
      <p:ext uri="{BB962C8B-B14F-4D97-AF65-F5344CB8AC3E}">
        <p14:creationId xmlns:p14="http://schemas.microsoft.com/office/powerpoint/2010/main" val="134467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Ja, varför? Inte minst för att de mål som finns för kulturmiljöarbetet i landet och för kulturmiljövården tydligt säger att vi ska göra fler delaktiga i kulturmiljöarbetet, att fler ska få möjlighet att förstå och ta ansvar för kulturmiljön och att bidra till att kulturmiljön faktiskt kan vara en gemensam källa till kunskap, bildning och upplevelser. Det är i grund och botten en demokratifråga.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kulturmiljövårdens uppdrag ligger också att </a:t>
            </a:r>
            <a:r>
              <a:rPr lang="sv-SE" i="1" dirty="0"/>
              <a:t>erbjuda samtal som utmanar föreställningar om samhällets utveckling</a:t>
            </a:r>
            <a:r>
              <a:rPr lang="sv-SE" dirty="0"/>
              <a:t>. Vi ser att vi genom att prata om det som INTE syns på kyrkogården, har en strategi för att utmana en ”traditionell” historieskrivning som traderas tills den blir sann. Detta lyfter förhoppningsvis fler aspekter av dåtiden; tydliggör spår och icke-spår vilket ger en bättre förståelse för hur samhället har fungerat historiskt. </a:t>
            </a:r>
          </a:p>
          <a:p>
            <a:endParaRPr lang="sv-SE" dirty="0"/>
          </a:p>
          <a:p>
            <a:r>
              <a:rPr lang="sv-SE" dirty="0"/>
              <a:t>Genom att entusiasmera fler att berätta sina historier tänker vi oss en snöbollseffekt: berättandet kan bli något nytt, utöver något traderat. En ny röst kan ta plats där de etablerade rösterna är väldigt dominanta. </a:t>
            </a:r>
          </a:p>
        </p:txBody>
      </p:sp>
      <p:sp>
        <p:nvSpPr>
          <p:cNvPr id="4" name="Platshållare för bildnummer 3"/>
          <p:cNvSpPr>
            <a:spLocks noGrp="1"/>
          </p:cNvSpPr>
          <p:nvPr>
            <p:ph type="sldNum" sz="quarter" idx="5"/>
          </p:nvPr>
        </p:nvSpPr>
        <p:spPr/>
        <p:txBody>
          <a:bodyPr/>
          <a:lstStyle/>
          <a:p>
            <a:fld id="{9FE94A66-EE87-49BD-814D-51EDEBBD8A59}" type="slidenum">
              <a:rPr lang="sv-SE" smtClean="0"/>
              <a:t>4</a:t>
            </a:fld>
            <a:endParaRPr lang="sv-SE"/>
          </a:p>
        </p:txBody>
      </p:sp>
    </p:spTree>
    <p:extLst>
      <p:ext uri="{BB962C8B-B14F-4D97-AF65-F5344CB8AC3E}">
        <p14:creationId xmlns:p14="http://schemas.microsoft.com/office/powerpoint/2010/main" val="389792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pPr>
            <a:r>
              <a:rPr lang="sv-SE" sz="1200" dirty="0"/>
              <a:t>Referensgrupp med representanter från bl.a. </a:t>
            </a:r>
          </a:p>
          <a:p>
            <a:pPr marL="0" indent="0">
              <a:lnSpc>
                <a:spcPct val="80000"/>
              </a:lnSpc>
              <a:buNone/>
            </a:pPr>
            <a:r>
              <a:rPr lang="sv-SE" sz="1200" dirty="0"/>
              <a:t>	Hembygdsförbundet </a:t>
            </a:r>
          </a:p>
          <a:p>
            <a:pPr marL="0" indent="0">
              <a:lnSpc>
                <a:spcPct val="80000"/>
              </a:lnSpc>
              <a:buNone/>
            </a:pPr>
            <a:r>
              <a:rPr lang="sv-SE" sz="1200" dirty="0"/>
              <a:t>	Hembygdsföreningar</a:t>
            </a:r>
          </a:p>
          <a:p>
            <a:pPr marL="0" indent="0">
              <a:lnSpc>
                <a:spcPct val="80000"/>
              </a:lnSpc>
              <a:buNone/>
            </a:pPr>
            <a:r>
              <a:rPr lang="sv-SE" sz="1200" dirty="0"/>
              <a:t>	Studieförbund; Vuxenskolan, </a:t>
            </a:r>
            <a:r>
              <a:rPr lang="sv-SE" sz="1200" dirty="0" err="1"/>
              <a:t>Sensus</a:t>
            </a:r>
            <a:r>
              <a:rPr lang="sv-SE" sz="1200" dirty="0"/>
              <a:t> </a:t>
            </a:r>
          </a:p>
          <a:p>
            <a:pPr marL="0" indent="0">
              <a:lnSpc>
                <a:spcPct val="80000"/>
              </a:lnSpc>
              <a:buNone/>
            </a:pPr>
            <a:r>
              <a:rPr lang="sv-SE" sz="1200" dirty="0"/>
              <a:t>	Lokal- och personhistoriskt intresserade </a:t>
            </a:r>
          </a:p>
          <a:p>
            <a:pPr marL="0" indent="0">
              <a:lnSpc>
                <a:spcPct val="80000"/>
              </a:lnSpc>
              <a:buNone/>
            </a:pPr>
            <a:r>
              <a:rPr lang="sv-SE" sz="1200" dirty="0"/>
              <a:t>	Släktforskare</a:t>
            </a:r>
          </a:p>
          <a:p>
            <a:pPr marL="0" indent="0">
              <a:lnSpc>
                <a:spcPct val="80000"/>
              </a:lnSpc>
              <a:buNone/>
            </a:pPr>
            <a:endParaRPr lang="sv-SE" sz="1200" dirty="0"/>
          </a:p>
          <a:p>
            <a:pPr>
              <a:lnSpc>
                <a:spcPct val="80000"/>
              </a:lnSpc>
            </a:pPr>
            <a:r>
              <a:rPr lang="sv-SE" sz="1200" dirty="0"/>
              <a:t>Innehållet har bestämts med utgångspunkt från referensgruppens </a:t>
            </a:r>
            <a:r>
              <a:rPr lang="sv-SE" sz="1200" dirty="0" err="1"/>
              <a:t>feed</a:t>
            </a:r>
            <a:r>
              <a:rPr lang="sv-SE" sz="1200" dirty="0"/>
              <a:t>-back. </a:t>
            </a:r>
            <a:endParaRPr lang="sv-SE" dirty="0"/>
          </a:p>
          <a:p>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5</a:t>
            </a:fld>
            <a:endParaRPr lang="sv-SE"/>
          </a:p>
        </p:txBody>
      </p:sp>
    </p:spTree>
    <p:extLst>
      <p:ext uri="{BB962C8B-B14F-4D97-AF65-F5344CB8AC3E}">
        <p14:creationId xmlns:p14="http://schemas.microsoft.com/office/powerpoint/2010/main" val="286680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6</a:t>
            </a:fld>
            <a:endParaRPr lang="sv-SE"/>
          </a:p>
        </p:txBody>
      </p:sp>
    </p:spTree>
    <p:extLst>
      <p:ext uri="{BB962C8B-B14F-4D97-AF65-F5344CB8AC3E}">
        <p14:creationId xmlns:p14="http://schemas.microsoft.com/office/powerpoint/2010/main" val="137796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94A66-EE87-49BD-814D-51EDEBBD8A59}" type="slidenum">
              <a:rPr lang="sv-SE" smtClean="0"/>
              <a:t>7</a:t>
            </a:fld>
            <a:endParaRPr lang="sv-SE"/>
          </a:p>
        </p:txBody>
      </p:sp>
    </p:spTree>
    <p:extLst>
      <p:ext uri="{BB962C8B-B14F-4D97-AF65-F5344CB8AC3E}">
        <p14:creationId xmlns:p14="http://schemas.microsoft.com/office/powerpoint/2010/main" val="173051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8</a:t>
            </a:fld>
            <a:endParaRPr lang="sv-SE"/>
          </a:p>
        </p:txBody>
      </p:sp>
    </p:spTree>
    <p:extLst>
      <p:ext uri="{BB962C8B-B14F-4D97-AF65-F5344CB8AC3E}">
        <p14:creationId xmlns:p14="http://schemas.microsoft.com/office/powerpoint/2010/main" val="283900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FE94A66-EE87-49BD-814D-51EDEBBD8A59}" type="slidenum">
              <a:rPr lang="sv-SE" smtClean="0"/>
              <a:t>9</a:t>
            </a:fld>
            <a:endParaRPr lang="sv-SE"/>
          </a:p>
        </p:txBody>
      </p:sp>
    </p:spTree>
    <p:extLst>
      <p:ext uri="{BB962C8B-B14F-4D97-AF65-F5344CB8AC3E}">
        <p14:creationId xmlns:p14="http://schemas.microsoft.com/office/powerpoint/2010/main" val="182270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78F17-4FD9-48B3-9F04-D9FA9BD38E3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B8E3E74-90D2-4F50-9FE1-5036FB8E9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EB09FA9-8F9D-449D-BF97-8A14BEB159B2}"/>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77D889E4-1BBD-4483-BD25-0BB0F13CEA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C10EB1-6ECA-4AF2-B583-5F5F730C9664}"/>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35742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90804-B717-43FC-BF37-99760DA4160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422080-7272-41BB-9722-6FFD19BEF31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D45B7CA-7C06-4C55-B785-D605215BD888}"/>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BF6FEE1B-49D7-413A-881A-9BBA4A4DDB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3DF7F1-032F-48ED-9C34-3C7B92454A56}"/>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378497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37CC9E7-AD4C-4D25-B9B8-66128175261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0DBA1B2-9010-4892-8A46-FB92965AD03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D2C375-08D8-4038-ABE9-16207BE5A756}"/>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A03AF4FF-51C8-4B3B-B9CA-83889ACE53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DDCDF1-29C8-4617-85E2-F1F2A42A7F88}"/>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105278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40F94D-3D2F-44FC-9306-488C2362E5D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44000A3-D268-4D2D-9569-257A75EED5A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09DCA7-4643-40CD-AED9-12F2AB7910DC}"/>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56F70A9C-624F-44F4-86F1-754D72E321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1EB11E-4BD2-4F19-BE04-8065D1918BFB}"/>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89111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7BCB0F-542A-4685-9840-96CD19908ED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BE0015-77E7-4EBA-B6EF-4F0FB02F9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3076DB-3C74-4EFD-9586-082B5B641E6D}"/>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02264191-9B1F-4DC9-9D2A-9730469679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25B3A3-2A97-46E0-964C-6E38E26B0317}"/>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191093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33FEB3-AAA8-4682-94B2-C402332256C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A0DDD9-A73B-402F-94C6-AEE24B2ADB8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26E7B18-2DF1-4B51-B6BB-1262D9726FF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2F96CC1-7707-4B26-A6CD-5592C9A18C7D}"/>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6" name="Platshållare för sidfot 5">
            <a:extLst>
              <a:ext uri="{FF2B5EF4-FFF2-40B4-BE49-F238E27FC236}">
                <a16:creationId xmlns:a16="http://schemas.microsoft.com/office/drawing/2014/main" id="{E3B3BDAA-8931-449D-9FFB-50F034C2AF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881835-455D-4969-A559-C1FAF62B6C2E}"/>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186782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EA2E2-A304-489D-9635-5B90567C761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EE4A60-241D-4EB8-AAE4-264DB3B01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7752925-81E3-42F0-8C1F-A6ACF943AF9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9F1A118-CC32-4172-B47B-BCBD11ACE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E6C3DE4-D823-401B-9280-AD9723AF369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B01153E-AF90-46C7-9C56-A4D78F8943A3}"/>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8" name="Platshållare för sidfot 7">
            <a:extLst>
              <a:ext uri="{FF2B5EF4-FFF2-40B4-BE49-F238E27FC236}">
                <a16:creationId xmlns:a16="http://schemas.microsoft.com/office/drawing/2014/main" id="{1E8733B6-E067-4675-9D41-E7F0B794D34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EB5D773-0FE5-4E67-97AC-67FB3E689166}"/>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302664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F17DB9-4CBE-4085-B534-386152C4AF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20EEFFB-3FBA-4819-BC36-12FF56C90D45}"/>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4" name="Platshållare för sidfot 3">
            <a:extLst>
              <a:ext uri="{FF2B5EF4-FFF2-40B4-BE49-F238E27FC236}">
                <a16:creationId xmlns:a16="http://schemas.microsoft.com/office/drawing/2014/main" id="{5C804A8E-3A6C-401F-8320-12E7F1A400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EB36D9C-CC77-48C4-B8C0-13B0CFB9A747}"/>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10280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92898A3-6F99-476C-807B-EA4167B8AEEF}"/>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3" name="Platshållare för sidfot 2">
            <a:extLst>
              <a:ext uri="{FF2B5EF4-FFF2-40B4-BE49-F238E27FC236}">
                <a16:creationId xmlns:a16="http://schemas.microsoft.com/office/drawing/2014/main" id="{1FC82A93-F6EA-41DE-94AB-1F474108796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0987807-D974-473C-BAEC-3527B6FAE7DE}"/>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331485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D23B6A-091D-4174-BA0B-7EBE455368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9BF349-9D91-4160-96E3-ADB6A1CC9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B55FE06-6866-45EF-AEAF-B10B75F77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83DE44B-36C6-4E2B-B412-51C44B856522}"/>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6" name="Platshållare för sidfot 5">
            <a:extLst>
              <a:ext uri="{FF2B5EF4-FFF2-40B4-BE49-F238E27FC236}">
                <a16:creationId xmlns:a16="http://schemas.microsoft.com/office/drawing/2014/main" id="{9FE90656-ED42-4B35-BF5D-4F66599B52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E68BB5-E818-4B8D-9807-C6497CDF0920}"/>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358768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0D910-B56A-4DBA-9839-457DDA09CAA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C651E0B-2E41-403F-8871-562EF7F56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1A2232F-7702-483B-8330-C354F878A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0929F2-0B54-41D5-A314-B96D7B9CD1EE}"/>
              </a:ext>
            </a:extLst>
          </p:cNvPr>
          <p:cNvSpPr>
            <a:spLocks noGrp="1"/>
          </p:cNvSpPr>
          <p:nvPr>
            <p:ph type="dt" sz="half" idx="10"/>
          </p:nvPr>
        </p:nvSpPr>
        <p:spPr/>
        <p:txBody>
          <a:bodyPr/>
          <a:lstStyle/>
          <a:p>
            <a:fld id="{9EC6086C-4433-4E9A-BD18-400ADBCD9F6C}" type="datetimeFigureOut">
              <a:rPr lang="sv-SE" smtClean="0"/>
              <a:t>2019-05-12</a:t>
            </a:fld>
            <a:endParaRPr lang="sv-SE"/>
          </a:p>
        </p:txBody>
      </p:sp>
      <p:sp>
        <p:nvSpPr>
          <p:cNvPr id="6" name="Platshållare för sidfot 5">
            <a:extLst>
              <a:ext uri="{FF2B5EF4-FFF2-40B4-BE49-F238E27FC236}">
                <a16:creationId xmlns:a16="http://schemas.microsoft.com/office/drawing/2014/main" id="{211DC8DF-7447-4D08-9908-5D76DE338C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58AEB5-59B8-49C3-A491-2519E444914C}"/>
              </a:ext>
            </a:extLst>
          </p:cNvPr>
          <p:cNvSpPr>
            <a:spLocks noGrp="1"/>
          </p:cNvSpPr>
          <p:nvPr>
            <p:ph type="sldNum" sz="quarter" idx="12"/>
          </p:nvPr>
        </p:nvSpPr>
        <p:spPr/>
        <p:txBody>
          <a:bodyPr/>
          <a:lstStyle/>
          <a:p>
            <a:fld id="{67994F10-E514-4C71-8FCA-A2E2D220B4E7}" type="slidenum">
              <a:rPr lang="sv-SE" smtClean="0"/>
              <a:t>‹#›</a:t>
            </a:fld>
            <a:endParaRPr lang="sv-SE"/>
          </a:p>
        </p:txBody>
      </p:sp>
    </p:spTree>
    <p:extLst>
      <p:ext uri="{BB962C8B-B14F-4D97-AF65-F5344CB8AC3E}">
        <p14:creationId xmlns:p14="http://schemas.microsoft.com/office/powerpoint/2010/main" val="178104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5B7D49-174B-4F19-ADCA-28644520A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D91B65-A541-4221-B71C-9E421CD86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FF51BE-631A-43C2-B61A-428C23A7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6086C-4433-4E9A-BD18-400ADBCD9F6C}" type="datetimeFigureOut">
              <a:rPr lang="sv-SE" smtClean="0"/>
              <a:t>2019-05-12</a:t>
            </a:fld>
            <a:endParaRPr lang="sv-SE"/>
          </a:p>
        </p:txBody>
      </p:sp>
      <p:sp>
        <p:nvSpPr>
          <p:cNvPr id="5" name="Platshållare för sidfot 4">
            <a:extLst>
              <a:ext uri="{FF2B5EF4-FFF2-40B4-BE49-F238E27FC236}">
                <a16:creationId xmlns:a16="http://schemas.microsoft.com/office/drawing/2014/main" id="{DFCF18B2-ADBF-4DD0-B5F3-FCF94F5D7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82B8705-3534-402F-B5F7-4F34924E5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94F10-E514-4C71-8FCA-A2E2D220B4E7}" type="slidenum">
              <a:rPr lang="sv-SE" smtClean="0"/>
              <a:t>‹#›</a:t>
            </a:fld>
            <a:endParaRPr lang="sv-SE"/>
          </a:p>
        </p:txBody>
      </p:sp>
    </p:spTree>
    <p:extLst>
      <p:ext uri="{BB962C8B-B14F-4D97-AF65-F5344CB8AC3E}">
        <p14:creationId xmlns:p14="http://schemas.microsoft.com/office/powerpoint/2010/main" val="272534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19FE001C-FB71-4BF7-8C92-1FE4B273EF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9546" y="4234887"/>
            <a:ext cx="3240951" cy="2430713"/>
          </a:xfrm>
          <a:prstGeom prst="rect">
            <a:avLst/>
          </a:prstGeom>
        </p:spPr>
      </p:pic>
      <p:sp>
        <p:nvSpPr>
          <p:cNvPr id="2" name="Rubrik 1">
            <a:extLst>
              <a:ext uri="{FF2B5EF4-FFF2-40B4-BE49-F238E27FC236}">
                <a16:creationId xmlns:a16="http://schemas.microsoft.com/office/drawing/2014/main" id="{919AED8F-C9DF-4EC4-AA92-57B237EA1679}"/>
              </a:ext>
            </a:extLst>
          </p:cNvPr>
          <p:cNvSpPr>
            <a:spLocks noGrp="1"/>
          </p:cNvSpPr>
          <p:nvPr>
            <p:ph type="ctrTitle"/>
          </p:nvPr>
        </p:nvSpPr>
        <p:spPr>
          <a:xfrm>
            <a:off x="3393744" y="398125"/>
            <a:ext cx="9144000" cy="2387600"/>
          </a:xfrm>
        </p:spPr>
        <p:txBody>
          <a:bodyPr/>
          <a:lstStyle/>
          <a:p>
            <a:r>
              <a:rPr lang="sv-SE" dirty="0"/>
              <a:t>Hur kan vi utveckla kyrkogårdens värden </a:t>
            </a:r>
          </a:p>
        </p:txBody>
      </p:sp>
      <p:sp>
        <p:nvSpPr>
          <p:cNvPr id="3" name="Underrubrik 2">
            <a:extLst>
              <a:ext uri="{FF2B5EF4-FFF2-40B4-BE49-F238E27FC236}">
                <a16:creationId xmlns:a16="http://schemas.microsoft.com/office/drawing/2014/main" id="{22ABD343-0060-4E8C-91B6-959BDE965394}"/>
              </a:ext>
            </a:extLst>
          </p:cNvPr>
          <p:cNvSpPr>
            <a:spLocks noGrp="1"/>
          </p:cNvSpPr>
          <p:nvPr>
            <p:ph type="subTitle" idx="1"/>
          </p:nvPr>
        </p:nvSpPr>
        <p:spPr>
          <a:xfrm>
            <a:off x="3393744" y="2630226"/>
            <a:ext cx="9144000" cy="1655762"/>
          </a:xfrm>
        </p:spPr>
        <p:txBody>
          <a:bodyPr/>
          <a:lstStyle/>
          <a:p>
            <a:pPr lvl="0"/>
            <a:r>
              <a:rPr lang="sv-SE" sz="9600" dirty="0">
                <a:solidFill>
                  <a:prstClr val="black"/>
                </a:solidFill>
              </a:rPr>
              <a:t>?</a:t>
            </a:r>
          </a:p>
        </p:txBody>
      </p:sp>
      <p:pic>
        <p:nvPicPr>
          <p:cNvPr id="9" name="Bildobjekt 8">
            <a:extLst>
              <a:ext uri="{FF2B5EF4-FFF2-40B4-BE49-F238E27FC236}">
                <a16:creationId xmlns:a16="http://schemas.microsoft.com/office/drawing/2014/main" id="{E2A6F774-189E-4A62-917C-9A956FF894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8654" y="4227392"/>
            <a:ext cx="3283346" cy="2419393"/>
          </a:xfrm>
          <a:prstGeom prst="rect">
            <a:avLst/>
          </a:prstGeom>
        </p:spPr>
      </p:pic>
      <p:pic>
        <p:nvPicPr>
          <p:cNvPr id="15" name="Bildobjekt 14">
            <a:extLst>
              <a:ext uri="{FF2B5EF4-FFF2-40B4-BE49-F238E27FC236}">
                <a16:creationId xmlns:a16="http://schemas.microsoft.com/office/drawing/2014/main" id="{0B18A255-C014-43E4-901A-FDE58859A2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006221"/>
            <a:ext cx="2798988" cy="2221171"/>
          </a:xfrm>
          <a:prstGeom prst="rect">
            <a:avLst/>
          </a:prstGeom>
        </p:spPr>
      </p:pic>
      <p:pic>
        <p:nvPicPr>
          <p:cNvPr id="18" name="Bildobjekt 17">
            <a:extLst>
              <a:ext uri="{FF2B5EF4-FFF2-40B4-BE49-F238E27FC236}">
                <a16:creationId xmlns:a16="http://schemas.microsoft.com/office/drawing/2014/main" id="{DD2B89E2-4DEA-474C-B646-3AD84C6089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30" y="0"/>
            <a:ext cx="2800429" cy="2006221"/>
          </a:xfrm>
          <a:prstGeom prst="rect">
            <a:avLst/>
          </a:prstGeom>
        </p:spPr>
      </p:pic>
      <p:pic>
        <p:nvPicPr>
          <p:cNvPr id="20" name="Bildobjekt 19">
            <a:extLst>
              <a:ext uri="{FF2B5EF4-FFF2-40B4-BE49-F238E27FC236}">
                <a16:creationId xmlns:a16="http://schemas.microsoft.com/office/drawing/2014/main" id="{83E98B8E-209A-4948-B457-3DBF8DE581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95514" y="4218960"/>
            <a:ext cx="2850330" cy="2436255"/>
          </a:xfrm>
          <a:prstGeom prst="rect">
            <a:avLst/>
          </a:prstGeom>
        </p:spPr>
      </p:pic>
      <p:pic>
        <p:nvPicPr>
          <p:cNvPr id="12" name="Platshållare för innehåll 4">
            <a:extLst>
              <a:ext uri="{FF2B5EF4-FFF2-40B4-BE49-F238E27FC236}">
                <a16:creationId xmlns:a16="http://schemas.microsoft.com/office/drawing/2014/main" id="{F2B972FC-85DF-4BCB-A55D-8B5B05FEC4A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4018" y="4234887"/>
            <a:ext cx="3379726" cy="2430714"/>
          </a:xfrm>
          <a:prstGeom prst="rect">
            <a:avLst/>
          </a:prstGeom>
        </p:spPr>
      </p:pic>
      <p:pic>
        <p:nvPicPr>
          <p:cNvPr id="13" name="Bildobjekt 12">
            <a:extLst>
              <a:ext uri="{FF2B5EF4-FFF2-40B4-BE49-F238E27FC236}">
                <a16:creationId xmlns:a16="http://schemas.microsoft.com/office/drawing/2014/main" id="{315C14D1-9B5A-4EDD-81A0-E91A4B8D1F0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94198" y="4240973"/>
            <a:ext cx="2542955" cy="2424628"/>
          </a:xfrm>
          <a:prstGeom prst="rect">
            <a:avLst/>
          </a:prstGeom>
        </p:spPr>
      </p:pic>
    </p:spTree>
    <p:extLst>
      <p:ext uri="{BB962C8B-B14F-4D97-AF65-F5344CB8AC3E}">
        <p14:creationId xmlns:p14="http://schemas.microsoft.com/office/powerpoint/2010/main" val="228844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CE35472D-50B4-4427-90F6-A3C8BB390E1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0228" y="0"/>
            <a:ext cx="9151544" cy="6863658"/>
          </a:xfrm>
        </p:spPr>
      </p:pic>
    </p:spTree>
    <p:extLst>
      <p:ext uri="{BB962C8B-B14F-4D97-AF65-F5344CB8AC3E}">
        <p14:creationId xmlns:p14="http://schemas.microsoft.com/office/powerpoint/2010/main" val="373778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8311DD1-1AD5-46A9-A865-91C560F68A3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0228" y="-5658"/>
            <a:ext cx="9151544" cy="6863658"/>
          </a:xfrm>
        </p:spPr>
      </p:pic>
    </p:spTree>
    <p:extLst>
      <p:ext uri="{BB962C8B-B14F-4D97-AF65-F5344CB8AC3E}">
        <p14:creationId xmlns:p14="http://schemas.microsoft.com/office/powerpoint/2010/main" val="73389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D24479B-8FEE-4BD7-AA90-D9D9EB0CB27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08805" y="0"/>
            <a:ext cx="10574390" cy="6858000"/>
          </a:xfrm>
        </p:spPr>
      </p:pic>
    </p:spTree>
    <p:extLst>
      <p:ext uri="{BB962C8B-B14F-4D97-AF65-F5344CB8AC3E}">
        <p14:creationId xmlns:p14="http://schemas.microsoft.com/office/powerpoint/2010/main" val="427549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2D7111-B67F-4994-8AB3-856F60B8611A}"/>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1B9F1A55-0BEF-4C5B-9BD1-DC38A4161CA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42664" y="0"/>
            <a:ext cx="10306672" cy="6870190"/>
          </a:xfrm>
          <a:prstGeom prst="rect">
            <a:avLst/>
          </a:prstGeom>
        </p:spPr>
      </p:pic>
    </p:spTree>
    <p:extLst>
      <p:ext uri="{BB962C8B-B14F-4D97-AF65-F5344CB8AC3E}">
        <p14:creationId xmlns:p14="http://schemas.microsoft.com/office/powerpoint/2010/main" val="105596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A79A16B0-116C-4979-A544-4CD6F508A5E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15364" y="-12954"/>
            <a:ext cx="9161272" cy="6870954"/>
          </a:xfrm>
        </p:spPr>
      </p:pic>
    </p:spTree>
    <p:extLst>
      <p:ext uri="{BB962C8B-B14F-4D97-AF65-F5344CB8AC3E}">
        <p14:creationId xmlns:p14="http://schemas.microsoft.com/office/powerpoint/2010/main" val="59291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4E883D-DBAB-4C34-BA84-DD2D6E0B62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8858" y="0"/>
            <a:ext cx="9144000" cy="6858000"/>
          </a:xfrm>
          <a:prstGeom prst="rect">
            <a:avLst/>
          </a:prstGeom>
        </p:spPr>
      </p:pic>
    </p:spTree>
    <p:extLst>
      <p:ext uri="{BB962C8B-B14F-4D97-AF65-F5344CB8AC3E}">
        <p14:creationId xmlns:p14="http://schemas.microsoft.com/office/powerpoint/2010/main" val="188057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6C68E4C0-7193-4D84-890A-7FDE7677AEC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p:spPr>
      </p:pic>
    </p:spTree>
    <p:extLst>
      <p:ext uri="{BB962C8B-B14F-4D97-AF65-F5344CB8AC3E}">
        <p14:creationId xmlns:p14="http://schemas.microsoft.com/office/powerpoint/2010/main" val="71148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CD43DCE9-98B6-43D1-9143-A5B5B0999BA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71016" y="-79476"/>
            <a:ext cx="9249968" cy="6937476"/>
          </a:xfrm>
        </p:spPr>
      </p:pic>
    </p:spTree>
    <p:extLst>
      <p:ext uri="{BB962C8B-B14F-4D97-AF65-F5344CB8AC3E}">
        <p14:creationId xmlns:p14="http://schemas.microsoft.com/office/powerpoint/2010/main" val="1031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109E60CC-843A-4AC7-ACD8-C6883AB8B3F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10500" y="0"/>
            <a:ext cx="9170999" cy="6878249"/>
          </a:xfrm>
        </p:spPr>
      </p:pic>
    </p:spTree>
    <p:extLst>
      <p:ext uri="{BB962C8B-B14F-4D97-AF65-F5344CB8AC3E}">
        <p14:creationId xmlns:p14="http://schemas.microsoft.com/office/powerpoint/2010/main" val="299523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A3E37181-AD55-4AFC-A3FE-E1A20FE8DEF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37160" y="0"/>
            <a:ext cx="10317680" cy="6877529"/>
          </a:xfrm>
          <a:prstGeom prst="rect">
            <a:avLst/>
          </a:prstGeom>
        </p:spPr>
      </p:pic>
    </p:spTree>
    <p:extLst>
      <p:ext uri="{BB962C8B-B14F-4D97-AF65-F5344CB8AC3E}">
        <p14:creationId xmlns:p14="http://schemas.microsoft.com/office/powerpoint/2010/main" val="160687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AED8F-C9DF-4EC4-AA92-57B237EA1679}"/>
              </a:ext>
            </a:extLst>
          </p:cNvPr>
          <p:cNvSpPr>
            <a:spLocks noGrp="1"/>
          </p:cNvSpPr>
          <p:nvPr>
            <p:ph type="ctrTitle"/>
          </p:nvPr>
        </p:nvSpPr>
        <p:spPr>
          <a:xfrm>
            <a:off x="1524000" y="383061"/>
            <a:ext cx="9144000" cy="2387600"/>
          </a:xfrm>
        </p:spPr>
        <p:txBody>
          <a:bodyPr/>
          <a:lstStyle/>
          <a:p>
            <a:r>
              <a:rPr lang="sv-SE" dirty="0"/>
              <a:t>Kyrkogårdens berättelser</a:t>
            </a:r>
          </a:p>
        </p:txBody>
      </p:sp>
      <p:sp>
        <p:nvSpPr>
          <p:cNvPr id="3" name="Underrubrik 2">
            <a:extLst>
              <a:ext uri="{FF2B5EF4-FFF2-40B4-BE49-F238E27FC236}">
                <a16:creationId xmlns:a16="http://schemas.microsoft.com/office/drawing/2014/main" id="{22ABD343-0060-4E8C-91B6-959BDE965394}"/>
              </a:ext>
            </a:extLst>
          </p:cNvPr>
          <p:cNvSpPr>
            <a:spLocks noGrp="1"/>
          </p:cNvSpPr>
          <p:nvPr>
            <p:ph type="subTitle" idx="1"/>
          </p:nvPr>
        </p:nvSpPr>
        <p:spPr>
          <a:xfrm>
            <a:off x="1524000" y="2896783"/>
            <a:ext cx="9144000" cy="1688865"/>
          </a:xfrm>
        </p:spPr>
        <p:txBody>
          <a:bodyPr>
            <a:normAutofit/>
          </a:bodyPr>
          <a:lstStyle/>
          <a:p>
            <a:r>
              <a:rPr lang="sv-SE" i="1" dirty="0"/>
              <a:t>Eller Anvisning i konsten att läsa en kyrkogård</a:t>
            </a:r>
          </a:p>
          <a:p>
            <a:endParaRPr lang="sv-SE" i="1" dirty="0"/>
          </a:p>
          <a:p>
            <a:endParaRPr lang="sv-SE" i="1" dirty="0"/>
          </a:p>
          <a:p>
            <a:endParaRPr lang="sv-SE" dirty="0"/>
          </a:p>
        </p:txBody>
      </p:sp>
      <p:pic>
        <p:nvPicPr>
          <p:cNvPr id="4" name="Bildobjekt 3">
            <a:extLst>
              <a:ext uri="{FF2B5EF4-FFF2-40B4-BE49-F238E27FC236}">
                <a16:creationId xmlns:a16="http://schemas.microsoft.com/office/drawing/2014/main" id="{1441F2F1-572B-4A56-83BB-925D8A20D062}"/>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984842" y="5034046"/>
            <a:ext cx="2295525" cy="477824"/>
          </a:xfrm>
          <a:prstGeom prst="rect">
            <a:avLst/>
          </a:prstGeom>
          <a:solidFill>
            <a:schemeClr val="accent4">
              <a:lumMod val="60000"/>
              <a:lumOff val="40000"/>
            </a:schemeClr>
          </a:solidFill>
        </p:spPr>
      </p:pic>
      <p:pic>
        <p:nvPicPr>
          <p:cNvPr id="1026" name="Picture 2" descr="RM-log_ligg">
            <a:extLst>
              <a:ext uri="{FF2B5EF4-FFF2-40B4-BE49-F238E27FC236}">
                <a16:creationId xmlns:a16="http://schemas.microsoft.com/office/drawing/2014/main" id="{D78ABABC-70C7-4F40-925A-86AE59B3CE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5119" y="5035989"/>
            <a:ext cx="1365324" cy="475881"/>
          </a:xfrm>
          <a:prstGeom prst="rect">
            <a:avLst/>
          </a:prstGeom>
          <a:solidFill>
            <a:schemeClr val="accent4">
              <a:lumMod val="60000"/>
              <a:lumOff val="40000"/>
            </a:schemeClr>
          </a:solidFill>
          <a:ln>
            <a:noFill/>
          </a:ln>
          <a:extLst/>
        </p:spPr>
      </p:pic>
      <p:pic>
        <p:nvPicPr>
          <p:cNvPr id="6" name="Bildobjekt 5">
            <a:extLst>
              <a:ext uri="{FF2B5EF4-FFF2-40B4-BE49-F238E27FC236}">
                <a16:creationId xmlns:a16="http://schemas.microsoft.com/office/drawing/2014/main" id="{ADC63AF8-D1A7-405B-B13B-990A9FDDF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766" y="5034046"/>
            <a:ext cx="603343" cy="456684"/>
          </a:xfrm>
          <a:prstGeom prst="rect">
            <a:avLst/>
          </a:prstGeom>
        </p:spPr>
      </p:pic>
      <p:sp>
        <p:nvSpPr>
          <p:cNvPr id="7" name="textruta 6">
            <a:extLst>
              <a:ext uri="{FF2B5EF4-FFF2-40B4-BE49-F238E27FC236}">
                <a16:creationId xmlns:a16="http://schemas.microsoft.com/office/drawing/2014/main" id="{D722CECD-C69F-4AD1-8CF2-857F51D3E154}"/>
              </a:ext>
            </a:extLst>
          </p:cNvPr>
          <p:cNvSpPr txBox="1"/>
          <p:nvPr/>
        </p:nvSpPr>
        <p:spPr>
          <a:xfrm>
            <a:off x="2095500" y="5775602"/>
            <a:ext cx="8001000" cy="369332"/>
          </a:xfrm>
          <a:prstGeom prst="rect">
            <a:avLst/>
          </a:prstGeom>
          <a:noFill/>
        </p:spPr>
        <p:txBody>
          <a:bodyPr wrap="square" rtlCol="0">
            <a:spAutoFit/>
          </a:bodyPr>
          <a:lstStyle/>
          <a:p>
            <a:r>
              <a:rPr lang="sv-SE" i="1"/>
              <a:t>Regionmuseet Kristianstad, Skånes hembygdsförbund och Göinge hembygdsförening</a:t>
            </a:r>
            <a:endParaRPr lang="sv-SE" i="1" dirty="0"/>
          </a:p>
        </p:txBody>
      </p:sp>
    </p:spTree>
    <p:extLst>
      <p:ext uri="{BB962C8B-B14F-4D97-AF65-F5344CB8AC3E}">
        <p14:creationId xmlns:p14="http://schemas.microsoft.com/office/powerpoint/2010/main" val="35202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F1F08AAE-2993-487E-9429-25F87A5E61E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0308" y="-3971"/>
            <a:ext cx="10251384" cy="6861971"/>
          </a:xfrm>
        </p:spPr>
      </p:pic>
    </p:spTree>
    <p:extLst>
      <p:ext uri="{BB962C8B-B14F-4D97-AF65-F5344CB8AC3E}">
        <p14:creationId xmlns:p14="http://schemas.microsoft.com/office/powerpoint/2010/main" val="51481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CD3F9DC-B4E4-4B85-8FF0-7112D3C50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
        <p:nvSpPr>
          <p:cNvPr id="5" name="textruta 4">
            <a:extLst>
              <a:ext uri="{FF2B5EF4-FFF2-40B4-BE49-F238E27FC236}">
                <a16:creationId xmlns:a16="http://schemas.microsoft.com/office/drawing/2014/main" id="{B464CD8F-904B-44C3-B26F-F147D98F96F7}"/>
              </a:ext>
            </a:extLst>
          </p:cNvPr>
          <p:cNvSpPr txBox="1"/>
          <p:nvPr/>
        </p:nvSpPr>
        <p:spPr>
          <a:xfrm>
            <a:off x="1066800" y="2341419"/>
            <a:ext cx="6179127" cy="1569660"/>
          </a:xfrm>
          <a:prstGeom prst="rect">
            <a:avLst/>
          </a:prstGeom>
          <a:noFill/>
        </p:spPr>
        <p:txBody>
          <a:bodyPr wrap="square" rtlCol="0">
            <a:spAutoFit/>
          </a:bodyPr>
          <a:lstStyle/>
          <a:p>
            <a:r>
              <a:rPr lang="sv-SE" sz="6000" dirty="0"/>
              <a:t> Fler ger mer! :  )</a:t>
            </a:r>
          </a:p>
          <a:p>
            <a:pPr marL="285750" indent="-28575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33488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2D0F4-5A13-49C1-9192-86EBD07CF76E}"/>
              </a:ext>
            </a:extLst>
          </p:cNvPr>
          <p:cNvSpPr>
            <a:spLocks noGrp="1"/>
          </p:cNvSpPr>
          <p:nvPr>
            <p:ph type="title"/>
          </p:nvPr>
        </p:nvSpPr>
        <p:spPr/>
        <p:txBody>
          <a:bodyPr/>
          <a:lstStyle/>
          <a:p>
            <a:r>
              <a:rPr lang="sv-SE" dirty="0"/>
              <a:t>Bakgrund						1+1=3?</a:t>
            </a:r>
          </a:p>
        </p:txBody>
      </p:sp>
      <p:sp>
        <p:nvSpPr>
          <p:cNvPr id="4" name="Platshållare för innehåll 5">
            <a:extLst>
              <a:ext uri="{FF2B5EF4-FFF2-40B4-BE49-F238E27FC236}">
                <a16:creationId xmlns:a16="http://schemas.microsoft.com/office/drawing/2014/main" id="{E538B694-D8AD-456B-BF92-6E26C325A5C2}"/>
              </a:ext>
            </a:extLst>
          </p:cNvPr>
          <p:cNvSpPr>
            <a:spLocks noGrp="1"/>
          </p:cNvSpPr>
          <p:nvPr>
            <p:ph idx="1"/>
          </p:nvPr>
        </p:nvSpPr>
        <p:spPr>
          <a:xfrm>
            <a:off x="718276" y="1985962"/>
            <a:ext cx="3823534" cy="3282073"/>
          </a:xfrm>
        </p:spPr>
        <p:txBody>
          <a:bodyPr>
            <a:normAutofit fontScale="85000" lnSpcReduction="20000"/>
          </a:bodyPr>
          <a:lstStyle/>
          <a:p>
            <a:r>
              <a:rPr lang="sv-SE" sz="1900" dirty="0"/>
              <a:t>Stort allmänintresse för kyrkogårdar</a:t>
            </a:r>
          </a:p>
          <a:p>
            <a:endParaRPr lang="sv-SE" sz="1900" dirty="0"/>
          </a:p>
          <a:p>
            <a:r>
              <a:rPr lang="sv-SE" sz="1900" dirty="0"/>
              <a:t>Frågor/oro över nedlagda och borttagna gravvårdar, snabba förändringar på kyrkogårdarna </a:t>
            </a:r>
          </a:p>
          <a:p>
            <a:endParaRPr lang="sv-SE" sz="1900" dirty="0"/>
          </a:p>
          <a:p>
            <a:r>
              <a:rPr lang="sv-SE" sz="1900" dirty="0"/>
              <a:t>Gemensam viljeyttring tillsammans med hembygdsförbundet och dess medlemsföreningar att entusiasmera fler att berätta och guida</a:t>
            </a:r>
          </a:p>
          <a:p>
            <a:endParaRPr lang="sv-SE" sz="1900" dirty="0"/>
          </a:p>
          <a:p>
            <a:r>
              <a:rPr lang="sv-SE" sz="1900" dirty="0"/>
              <a:t>Kunskap hos studieförbund om förmedling, studievägledningar m.m.</a:t>
            </a:r>
          </a:p>
          <a:p>
            <a:endParaRPr lang="sv-SE" dirty="0"/>
          </a:p>
        </p:txBody>
      </p:sp>
      <p:sp>
        <p:nvSpPr>
          <p:cNvPr id="5" name="Platshållare för innehåll 4">
            <a:extLst>
              <a:ext uri="{FF2B5EF4-FFF2-40B4-BE49-F238E27FC236}">
                <a16:creationId xmlns:a16="http://schemas.microsoft.com/office/drawing/2014/main" id="{DF6A09E8-1B3B-43AB-9ADA-80E35F0D063E}"/>
              </a:ext>
            </a:extLst>
          </p:cNvPr>
          <p:cNvSpPr txBox="1">
            <a:spLocks/>
          </p:cNvSpPr>
          <p:nvPr/>
        </p:nvSpPr>
        <p:spPr>
          <a:xfrm>
            <a:off x="7256834" y="1985963"/>
            <a:ext cx="4352069" cy="2808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sv-SE" sz="1500" dirty="0"/>
              <a:t>Regionmuseets kunskapsuppbyggnad efter X antal vård- och underhållsplaner</a:t>
            </a:r>
          </a:p>
          <a:p>
            <a:pPr>
              <a:lnSpc>
                <a:spcPct val="70000"/>
              </a:lnSpc>
            </a:pPr>
            <a:endParaRPr lang="sv-SE" sz="1500" dirty="0"/>
          </a:p>
          <a:p>
            <a:pPr>
              <a:lnSpc>
                <a:spcPct val="70000"/>
              </a:lnSpc>
            </a:pPr>
            <a:r>
              <a:rPr lang="sv-SE" sz="1500" dirty="0"/>
              <a:t>Regionmuseets samhällsuppdrag omfattar kunskapsförmedling</a:t>
            </a:r>
          </a:p>
          <a:p>
            <a:pPr marL="0" indent="0">
              <a:lnSpc>
                <a:spcPct val="70000"/>
              </a:lnSpc>
              <a:buFont typeface="Arial" panose="020B0604020202020204" pitchFamily="34" charset="0"/>
              <a:buNone/>
            </a:pPr>
            <a:endParaRPr lang="sv-SE" sz="1500" dirty="0"/>
          </a:p>
          <a:p>
            <a:pPr>
              <a:lnSpc>
                <a:spcPct val="70000"/>
              </a:lnSpc>
            </a:pPr>
            <a:r>
              <a:rPr lang="sv-SE" sz="1500" dirty="0"/>
              <a:t>Tillfälle att fokusera på de bitar vi saknar i vård- och underhållsarbetet: berättandet! Tillgängliggörandet! </a:t>
            </a:r>
          </a:p>
          <a:p>
            <a:pPr>
              <a:lnSpc>
                <a:spcPct val="70000"/>
              </a:lnSpc>
            </a:pPr>
            <a:endParaRPr lang="sv-SE" sz="1500" dirty="0"/>
          </a:p>
          <a:p>
            <a:pPr>
              <a:lnSpc>
                <a:spcPct val="70000"/>
              </a:lnSpc>
            </a:pPr>
            <a:r>
              <a:rPr lang="sv-SE" sz="1500" dirty="0"/>
              <a:t>Nationell måluppfyllelse för hembygdsrörelsen och Regionmuseet</a:t>
            </a:r>
          </a:p>
          <a:p>
            <a:pPr marL="0" indent="0">
              <a:lnSpc>
                <a:spcPct val="70000"/>
              </a:lnSpc>
              <a:buFont typeface="Arial" panose="020B0604020202020204" pitchFamily="34" charset="0"/>
              <a:buNone/>
            </a:pPr>
            <a:endParaRPr lang="sv-SE" sz="1500" dirty="0"/>
          </a:p>
        </p:txBody>
      </p:sp>
      <p:sp>
        <p:nvSpPr>
          <p:cNvPr id="6" name="textruta 5">
            <a:extLst>
              <a:ext uri="{FF2B5EF4-FFF2-40B4-BE49-F238E27FC236}">
                <a16:creationId xmlns:a16="http://schemas.microsoft.com/office/drawing/2014/main" id="{8B61F204-BC1B-45D0-8BB5-3C29F5A094AF}"/>
              </a:ext>
            </a:extLst>
          </p:cNvPr>
          <p:cNvSpPr txBox="1"/>
          <p:nvPr/>
        </p:nvSpPr>
        <p:spPr>
          <a:xfrm>
            <a:off x="5081566" y="2842133"/>
            <a:ext cx="1786270" cy="369332"/>
          </a:xfrm>
          <a:prstGeom prst="rect">
            <a:avLst/>
          </a:prstGeom>
          <a:noFill/>
        </p:spPr>
        <p:txBody>
          <a:bodyPr wrap="square" rtlCol="0">
            <a:spAutoFit/>
          </a:bodyPr>
          <a:lstStyle/>
          <a:p>
            <a:r>
              <a:rPr lang="sv-SE" dirty="0"/>
              <a:t>Möte och utbyte</a:t>
            </a:r>
          </a:p>
        </p:txBody>
      </p:sp>
      <p:sp>
        <p:nvSpPr>
          <p:cNvPr id="7" name="Vänsterböjd 7">
            <a:extLst>
              <a:ext uri="{FF2B5EF4-FFF2-40B4-BE49-F238E27FC236}">
                <a16:creationId xmlns:a16="http://schemas.microsoft.com/office/drawing/2014/main" id="{CD45EC70-B929-4521-92B1-C8BCFBBF5EC5}"/>
              </a:ext>
            </a:extLst>
          </p:cNvPr>
          <p:cNvSpPr/>
          <p:nvPr/>
        </p:nvSpPr>
        <p:spPr>
          <a:xfrm rot="16200000">
            <a:off x="5497915" y="-491150"/>
            <a:ext cx="953570" cy="2729208"/>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Vänsterböjd 6">
            <a:extLst>
              <a:ext uri="{FF2B5EF4-FFF2-40B4-BE49-F238E27FC236}">
                <a16:creationId xmlns:a16="http://schemas.microsoft.com/office/drawing/2014/main" id="{8EBD6B71-6A87-4CDC-A398-B2E6F3DAA0FE}"/>
              </a:ext>
            </a:extLst>
          </p:cNvPr>
          <p:cNvSpPr/>
          <p:nvPr/>
        </p:nvSpPr>
        <p:spPr>
          <a:xfrm rot="5400000">
            <a:off x="5481868" y="4223805"/>
            <a:ext cx="985664" cy="2865779"/>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3237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5AC64-A245-46D8-B2B5-325DA461F59D}"/>
              </a:ext>
            </a:extLst>
          </p:cNvPr>
          <p:cNvSpPr>
            <a:spLocks noGrp="1"/>
          </p:cNvSpPr>
          <p:nvPr>
            <p:ph type="title"/>
          </p:nvPr>
        </p:nvSpPr>
        <p:spPr/>
        <p:txBody>
          <a:bodyPr/>
          <a:lstStyle/>
          <a:p>
            <a:r>
              <a:rPr lang="sv-SE" dirty="0"/>
              <a:t>Varför? </a:t>
            </a:r>
          </a:p>
        </p:txBody>
      </p:sp>
      <p:sp>
        <p:nvSpPr>
          <p:cNvPr id="3" name="Platshållare för innehåll 2">
            <a:extLst>
              <a:ext uri="{FF2B5EF4-FFF2-40B4-BE49-F238E27FC236}">
                <a16:creationId xmlns:a16="http://schemas.microsoft.com/office/drawing/2014/main" id="{900FD716-ADB5-4E7A-BE1E-C9039C72B439}"/>
              </a:ext>
            </a:extLst>
          </p:cNvPr>
          <p:cNvSpPr>
            <a:spLocks noGrp="1"/>
          </p:cNvSpPr>
          <p:nvPr>
            <p:ph idx="1"/>
          </p:nvPr>
        </p:nvSpPr>
        <p:spPr>
          <a:xfrm>
            <a:off x="838200" y="1690688"/>
            <a:ext cx="4852481" cy="3553519"/>
          </a:xfrm>
        </p:spPr>
        <p:txBody>
          <a:bodyPr>
            <a:normAutofit/>
          </a:bodyPr>
          <a:lstStyle/>
          <a:p>
            <a:pPr marL="0" indent="0">
              <a:lnSpc>
                <a:spcPct val="70000"/>
              </a:lnSpc>
              <a:buNone/>
            </a:pPr>
            <a:endParaRPr lang="sv-SE" sz="1700" dirty="0"/>
          </a:p>
          <a:p>
            <a:pPr>
              <a:lnSpc>
                <a:spcPct val="70000"/>
              </a:lnSpc>
            </a:pPr>
            <a:r>
              <a:rPr lang="sv-SE" sz="1700" dirty="0"/>
              <a:t>Lyfta att det finns olika sätt att se på och tolka det som syns och inte syns på kyrkogårdarna</a:t>
            </a:r>
          </a:p>
          <a:p>
            <a:pPr marL="0" indent="0">
              <a:lnSpc>
                <a:spcPct val="70000"/>
              </a:lnSpc>
              <a:buNone/>
            </a:pPr>
            <a:endParaRPr lang="sv-SE" sz="1700" dirty="0"/>
          </a:p>
          <a:p>
            <a:pPr marL="285750" indent="-285750">
              <a:lnSpc>
                <a:spcPct val="70000"/>
              </a:lnSpc>
            </a:pPr>
            <a:r>
              <a:rPr lang="sv-SE" sz="1700" dirty="0"/>
              <a:t>Fler erfarenheter från fler människor gör att fler kan känna igen sig</a:t>
            </a:r>
          </a:p>
          <a:p>
            <a:pPr marL="285750" indent="-285750">
              <a:lnSpc>
                <a:spcPct val="70000"/>
              </a:lnSpc>
            </a:pPr>
            <a:endParaRPr lang="sv-SE" sz="1700" dirty="0"/>
          </a:p>
          <a:p>
            <a:pPr marL="285750" indent="-285750">
              <a:lnSpc>
                <a:spcPct val="70000"/>
              </a:lnSpc>
            </a:pPr>
            <a:r>
              <a:rPr lang="sv-SE" sz="1700" dirty="0"/>
              <a:t>Få fler att engagera sig och våga berätta eller guida (ökad kunskap = ökad trygghet = enklare att våga)</a:t>
            </a:r>
          </a:p>
          <a:p>
            <a:pPr marL="285750" indent="-285750">
              <a:lnSpc>
                <a:spcPct val="70000"/>
              </a:lnSpc>
            </a:pPr>
            <a:endParaRPr lang="sv-SE" sz="1700" dirty="0"/>
          </a:p>
          <a:p>
            <a:pPr marL="285750" indent="-285750">
              <a:lnSpc>
                <a:spcPct val="70000"/>
              </a:lnSpc>
            </a:pPr>
            <a:endParaRPr lang="sv-SE" sz="1700" dirty="0"/>
          </a:p>
          <a:p>
            <a:endParaRPr lang="sv-SE" dirty="0"/>
          </a:p>
        </p:txBody>
      </p:sp>
      <p:pic>
        <p:nvPicPr>
          <p:cNvPr id="4" name="Platshållare för innehåll 4">
            <a:extLst>
              <a:ext uri="{FF2B5EF4-FFF2-40B4-BE49-F238E27FC236}">
                <a16:creationId xmlns:a16="http://schemas.microsoft.com/office/drawing/2014/main" id="{233C7D6E-4616-4586-B3C6-DAEF8518BB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652240"/>
            <a:ext cx="5308343" cy="3553519"/>
          </a:xfrm>
          <a:prstGeom prst="rect">
            <a:avLst/>
          </a:prstGeom>
        </p:spPr>
      </p:pic>
    </p:spTree>
    <p:extLst>
      <p:ext uri="{BB962C8B-B14F-4D97-AF65-F5344CB8AC3E}">
        <p14:creationId xmlns:p14="http://schemas.microsoft.com/office/powerpoint/2010/main" val="85913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AED8F-C9DF-4EC4-AA92-57B237EA1679}"/>
              </a:ext>
            </a:extLst>
          </p:cNvPr>
          <p:cNvSpPr>
            <a:spLocks noGrp="1"/>
          </p:cNvSpPr>
          <p:nvPr>
            <p:ph type="ctrTitle"/>
          </p:nvPr>
        </p:nvSpPr>
        <p:spPr>
          <a:xfrm>
            <a:off x="1438652" y="514652"/>
            <a:ext cx="9144000" cy="1195693"/>
          </a:xfrm>
        </p:spPr>
        <p:txBody>
          <a:bodyPr/>
          <a:lstStyle/>
          <a:p>
            <a:r>
              <a:rPr lang="sv-SE" dirty="0"/>
              <a:t>Studiehandledningens delar</a:t>
            </a:r>
          </a:p>
        </p:txBody>
      </p:sp>
      <p:sp>
        <p:nvSpPr>
          <p:cNvPr id="4" name="Rektangel 3">
            <a:extLst>
              <a:ext uri="{FF2B5EF4-FFF2-40B4-BE49-F238E27FC236}">
                <a16:creationId xmlns:a16="http://schemas.microsoft.com/office/drawing/2014/main" id="{43FE6624-BAA9-485F-94C9-3829AF2CD848}"/>
              </a:ext>
            </a:extLst>
          </p:cNvPr>
          <p:cNvSpPr/>
          <p:nvPr/>
        </p:nvSpPr>
        <p:spPr>
          <a:xfrm>
            <a:off x="8927865" y="1932982"/>
            <a:ext cx="2743199" cy="1258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F7F1DFA-C1C7-4639-85B0-11E162A72C72}"/>
              </a:ext>
            </a:extLst>
          </p:cNvPr>
          <p:cNvSpPr/>
          <p:nvPr/>
        </p:nvSpPr>
        <p:spPr>
          <a:xfrm>
            <a:off x="6080080" y="1923254"/>
            <a:ext cx="2785731" cy="1258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F161530-07BF-4373-908F-B2217F743FD7}"/>
              </a:ext>
            </a:extLst>
          </p:cNvPr>
          <p:cNvSpPr/>
          <p:nvPr/>
        </p:nvSpPr>
        <p:spPr>
          <a:xfrm>
            <a:off x="3349253" y="1912811"/>
            <a:ext cx="2668773" cy="1265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692CCB8-CBCF-4AF0-9D04-DDFFD09BF70A}"/>
              </a:ext>
            </a:extLst>
          </p:cNvPr>
          <p:cNvSpPr/>
          <p:nvPr/>
        </p:nvSpPr>
        <p:spPr>
          <a:xfrm>
            <a:off x="606054" y="1912811"/>
            <a:ext cx="2668773" cy="1265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ABBD4CF-5496-4B00-9E55-B72B939DAE49}"/>
              </a:ext>
            </a:extLst>
          </p:cNvPr>
          <p:cNvSpPr txBox="1"/>
          <p:nvPr/>
        </p:nvSpPr>
        <p:spPr>
          <a:xfrm>
            <a:off x="6634716" y="2246884"/>
            <a:ext cx="1403498" cy="923330"/>
          </a:xfrm>
          <a:prstGeom prst="rect">
            <a:avLst/>
          </a:prstGeom>
          <a:noFill/>
        </p:spPr>
        <p:txBody>
          <a:bodyPr wrap="square" rtlCol="0">
            <a:spAutoFit/>
          </a:bodyPr>
          <a:lstStyle/>
          <a:p>
            <a:pPr algn="ctr"/>
            <a:r>
              <a:rPr lang="sv-SE" dirty="0"/>
              <a:t>Vägen till arkiven</a:t>
            </a:r>
          </a:p>
          <a:p>
            <a:pPr marL="285750" indent="-285750">
              <a:buFont typeface="Wingdings" panose="05000000000000000000" pitchFamily="2" charset="2"/>
              <a:buChar char="Ø"/>
            </a:pPr>
            <a:endParaRPr lang="sv-SE" dirty="0"/>
          </a:p>
        </p:txBody>
      </p:sp>
      <p:sp>
        <p:nvSpPr>
          <p:cNvPr id="9" name="textruta 8">
            <a:extLst>
              <a:ext uri="{FF2B5EF4-FFF2-40B4-BE49-F238E27FC236}">
                <a16:creationId xmlns:a16="http://schemas.microsoft.com/office/drawing/2014/main" id="{DF86EF9E-90A3-471F-AFF2-ECEAAF5F2D9A}"/>
              </a:ext>
            </a:extLst>
          </p:cNvPr>
          <p:cNvSpPr txBox="1"/>
          <p:nvPr/>
        </p:nvSpPr>
        <p:spPr>
          <a:xfrm>
            <a:off x="808073" y="2391301"/>
            <a:ext cx="2264734" cy="369332"/>
          </a:xfrm>
          <a:prstGeom prst="rect">
            <a:avLst/>
          </a:prstGeom>
          <a:noFill/>
        </p:spPr>
        <p:txBody>
          <a:bodyPr wrap="square" rtlCol="0">
            <a:spAutoFit/>
          </a:bodyPr>
          <a:lstStyle/>
          <a:p>
            <a:pPr algn="ctr"/>
            <a:r>
              <a:rPr lang="sv-SE" dirty="0"/>
              <a:t>Lagar och regler </a:t>
            </a:r>
          </a:p>
        </p:txBody>
      </p:sp>
      <p:sp>
        <p:nvSpPr>
          <p:cNvPr id="10" name="textruta 9">
            <a:extLst>
              <a:ext uri="{FF2B5EF4-FFF2-40B4-BE49-F238E27FC236}">
                <a16:creationId xmlns:a16="http://schemas.microsoft.com/office/drawing/2014/main" id="{13B9A6FB-C815-408E-9B15-B26DC6923130}"/>
              </a:ext>
            </a:extLst>
          </p:cNvPr>
          <p:cNvSpPr txBox="1"/>
          <p:nvPr/>
        </p:nvSpPr>
        <p:spPr>
          <a:xfrm>
            <a:off x="3437572" y="2268326"/>
            <a:ext cx="2573080" cy="923330"/>
          </a:xfrm>
          <a:prstGeom prst="rect">
            <a:avLst/>
          </a:prstGeom>
          <a:noFill/>
        </p:spPr>
        <p:txBody>
          <a:bodyPr wrap="square" rtlCol="0">
            <a:spAutoFit/>
          </a:bodyPr>
          <a:lstStyle/>
          <a:p>
            <a:pPr algn="ctr"/>
            <a:r>
              <a:rPr lang="sv-SE" dirty="0"/>
              <a:t>Vad är en typisk skånsk kyrkogård? </a:t>
            </a:r>
          </a:p>
          <a:p>
            <a:endParaRPr lang="sv-SE" dirty="0"/>
          </a:p>
        </p:txBody>
      </p:sp>
      <p:sp>
        <p:nvSpPr>
          <p:cNvPr id="11" name="Rektangel 10">
            <a:extLst>
              <a:ext uri="{FF2B5EF4-FFF2-40B4-BE49-F238E27FC236}">
                <a16:creationId xmlns:a16="http://schemas.microsoft.com/office/drawing/2014/main" id="{95A69C5E-A0DA-4AFD-B19D-14D792557E87}"/>
              </a:ext>
            </a:extLst>
          </p:cNvPr>
          <p:cNvSpPr/>
          <p:nvPr/>
        </p:nvSpPr>
        <p:spPr>
          <a:xfrm>
            <a:off x="9675703" y="2377653"/>
            <a:ext cx="1247521" cy="369332"/>
          </a:xfrm>
          <a:prstGeom prst="rect">
            <a:avLst/>
          </a:prstGeom>
        </p:spPr>
        <p:txBody>
          <a:bodyPr wrap="none">
            <a:spAutoFit/>
          </a:bodyPr>
          <a:lstStyle/>
          <a:p>
            <a:pPr lvl="0"/>
            <a:r>
              <a:rPr lang="sv-SE" dirty="0">
                <a:solidFill>
                  <a:prstClr val="black"/>
                </a:solidFill>
              </a:rPr>
              <a:t>Förmedling</a:t>
            </a:r>
          </a:p>
        </p:txBody>
      </p:sp>
      <p:sp>
        <p:nvSpPr>
          <p:cNvPr id="12" name="Underrubrik 11">
            <a:extLst>
              <a:ext uri="{FF2B5EF4-FFF2-40B4-BE49-F238E27FC236}">
                <a16:creationId xmlns:a16="http://schemas.microsoft.com/office/drawing/2014/main" id="{7864A572-062E-4019-9AE9-7553ABC58141}"/>
              </a:ext>
            </a:extLst>
          </p:cNvPr>
          <p:cNvSpPr>
            <a:spLocks noGrp="1"/>
          </p:cNvSpPr>
          <p:nvPr>
            <p:ph type="subTitle" idx="1"/>
          </p:nvPr>
        </p:nvSpPr>
        <p:spPr>
          <a:xfrm>
            <a:off x="823941" y="3503268"/>
            <a:ext cx="2430965" cy="134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85750" indent="-285750" algn="l">
              <a:buFont typeface="Arial" panose="020B0604020202020204" pitchFamily="34" charset="0"/>
              <a:buChar char="•"/>
            </a:pPr>
            <a:r>
              <a:rPr lang="sv-SE" sz="1800" dirty="0">
                <a:solidFill>
                  <a:schemeClr val="tx1"/>
                </a:solidFill>
              </a:rPr>
              <a:t>KML </a:t>
            </a:r>
          </a:p>
          <a:p>
            <a:pPr marL="285750" indent="-285750" algn="l">
              <a:buFont typeface="Arial" panose="020B0604020202020204" pitchFamily="34" charset="0"/>
              <a:buChar char="•"/>
            </a:pPr>
            <a:r>
              <a:rPr lang="sv-SE" sz="1800" dirty="0">
                <a:solidFill>
                  <a:schemeClr val="tx1"/>
                </a:solidFill>
              </a:rPr>
              <a:t>Begravningslag</a:t>
            </a:r>
          </a:p>
          <a:p>
            <a:pPr algn="l"/>
            <a:endParaRPr lang="sv-SE" sz="1800" dirty="0">
              <a:solidFill>
                <a:schemeClr val="tx1"/>
              </a:solidFill>
            </a:endParaRPr>
          </a:p>
        </p:txBody>
      </p:sp>
      <p:sp>
        <p:nvSpPr>
          <p:cNvPr id="13" name="textruta 12">
            <a:extLst>
              <a:ext uri="{FF2B5EF4-FFF2-40B4-BE49-F238E27FC236}">
                <a16:creationId xmlns:a16="http://schemas.microsoft.com/office/drawing/2014/main" id="{16A74333-0CF8-4F2D-BDCA-CD8C1496EC4B}"/>
              </a:ext>
            </a:extLst>
          </p:cNvPr>
          <p:cNvSpPr txBox="1"/>
          <p:nvPr/>
        </p:nvSpPr>
        <p:spPr>
          <a:xfrm>
            <a:off x="3437571" y="3606302"/>
            <a:ext cx="2430965" cy="1477328"/>
          </a:xfrm>
          <a:prstGeom prst="rect">
            <a:avLst/>
          </a:prstGeom>
          <a:noFill/>
        </p:spPr>
        <p:txBody>
          <a:bodyPr wrap="square" rtlCol="0">
            <a:spAutoFit/>
          </a:bodyPr>
          <a:lstStyle/>
          <a:p>
            <a:pPr marL="285750" indent="-285750">
              <a:buFont typeface="Arial" panose="020B0604020202020204" pitchFamily="34" charset="0"/>
              <a:buChar char="•"/>
            </a:pPr>
            <a:r>
              <a:rPr lang="sv-SE" dirty="0"/>
              <a:t>Tidsanda</a:t>
            </a:r>
          </a:p>
          <a:p>
            <a:pPr marL="285750" indent="-285750">
              <a:buFont typeface="Arial" panose="020B0604020202020204" pitchFamily="34" charset="0"/>
              <a:buChar char="•"/>
            </a:pPr>
            <a:r>
              <a:rPr lang="sv-SE" dirty="0"/>
              <a:t>Klass</a:t>
            </a:r>
          </a:p>
          <a:p>
            <a:pPr marL="285750" indent="-285750">
              <a:buFont typeface="Arial" panose="020B0604020202020204" pitchFamily="34" charset="0"/>
              <a:buChar char="•"/>
            </a:pPr>
            <a:r>
              <a:rPr lang="sv-SE" dirty="0"/>
              <a:t>Demokratisering</a:t>
            </a:r>
          </a:p>
          <a:p>
            <a:pPr marL="285750" indent="-285750">
              <a:buFont typeface="Arial" panose="020B0604020202020204" pitchFamily="34" charset="0"/>
              <a:buChar char="•"/>
            </a:pPr>
            <a:r>
              <a:rPr lang="sv-SE" dirty="0"/>
              <a:t>Jämställdhet</a:t>
            </a:r>
          </a:p>
          <a:p>
            <a:pPr marL="285750" indent="-285750">
              <a:buFont typeface="Arial" panose="020B0604020202020204" pitchFamily="34" charset="0"/>
              <a:buChar char="•"/>
            </a:pPr>
            <a:r>
              <a:rPr lang="sv-SE" dirty="0"/>
              <a:t>Biologisk mångfald</a:t>
            </a:r>
          </a:p>
        </p:txBody>
      </p:sp>
      <p:sp>
        <p:nvSpPr>
          <p:cNvPr id="14" name="textruta 13">
            <a:extLst>
              <a:ext uri="{FF2B5EF4-FFF2-40B4-BE49-F238E27FC236}">
                <a16:creationId xmlns:a16="http://schemas.microsoft.com/office/drawing/2014/main" id="{9BD2ABAB-5ADF-4780-ABA8-1D974000420A}"/>
              </a:ext>
            </a:extLst>
          </p:cNvPr>
          <p:cNvSpPr txBox="1"/>
          <p:nvPr/>
        </p:nvSpPr>
        <p:spPr>
          <a:xfrm>
            <a:off x="6257463" y="3626450"/>
            <a:ext cx="2430964" cy="646331"/>
          </a:xfrm>
          <a:prstGeom prst="rect">
            <a:avLst/>
          </a:prstGeom>
          <a:noFill/>
        </p:spPr>
        <p:txBody>
          <a:bodyPr wrap="square" rtlCol="0">
            <a:spAutoFit/>
          </a:bodyPr>
          <a:lstStyle/>
          <a:p>
            <a:pPr marL="285750" indent="-285750">
              <a:buFont typeface="Arial" panose="020B0604020202020204" pitchFamily="34" charset="0"/>
              <a:buChar char="•"/>
            </a:pPr>
            <a:r>
              <a:rPr lang="sv-SE" dirty="0"/>
              <a:t>Den fysiska platsen</a:t>
            </a:r>
          </a:p>
          <a:p>
            <a:pPr marL="285750" indent="-285750">
              <a:buFont typeface="Arial" panose="020B0604020202020204" pitchFamily="34" charset="0"/>
              <a:buChar char="•"/>
            </a:pPr>
            <a:r>
              <a:rPr lang="sv-SE" dirty="0"/>
              <a:t>Människan</a:t>
            </a:r>
          </a:p>
        </p:txBody>
      </p:sp>
      <p:sp>
        <p:nvSpPr>
          <p:cNvPr id="15" name="textruta 14">
            <a:extLst>
              <a:ext uri="{FF2B5EF4-FFF2-40B4-BE49-F238E27FC236}">
                <a16:creationId xmlns:a16="http://schemas.microsoft.com/office/drawing/2014/main" id="{B6917D63-7F2B-40CB-9700-768CEB7CB635}"/>
              </a:ext>
            </a:extLst>
          </p:cNvPr>
          <p:cNvSpPr txBox="1"/>
          <p:nvPr/>
        </p:nvSpPr>
        <p:spPr>
          <a:xfrm>
            <a:off x="9188334" y="3637312"/>
            <a:ext cx="2047164" cy="923330"/>
          </a:xfrm>
          <a:prstGeom prst="rect">
            <a:avLst/>
          </a:prstGeom>
          <a:noFill/>
        </p:spPr>
        <p:txBody>
          <a:bodyPr wrap="square" rtlCol="0">
            <a:spAutoFit/>
          </a:bodyPr>
          <a:lstStyle/>
          <a:p>
            <a:pPr marL="285750" indent="-285750">
              <a:buFont typeface="Arial" panose="020B0604020202020204" pitchFamily="34" charset="0"/>
              <a:buChar char="•"/>
            </a:pPr>
            <a:r>
              <a:rPr lang="sv-SE" dirty="0"/>
              <a:t>Inspiration</a:t>
            </a:r>
          </a:p>
          <a:p>
            <a:pPr marL="285750" indent="-285750">
              <a:buFont typeface="Arial" panose="020B0604020202020204" pitchFamily="34" charset="0"/>
              <a:buChar char="•"/>
            </a:pPr>
            <a:r>
              <a:rPr lang="sv-SE" dirty="0"/>
              <a:t>Tips</a:t>
            </a:r>
          </a:p>
          <a:p>
            <a:pPr marL="285750" indent="-285750">
              <a:buFont typeface="Arial" panose="020B0604020202020204" pitchFamily="34" charset="0"/>
              <a:buChar char="•"/>
            </a:pPr>
            <a:r>
              <a:rPr lang="sv-SE" dirty="0"/>
              <a:t>Erfarenheter </a:t>
            </a:r>
          </a:p>
        </p:txBody>
      </p:sp>
    </p:spTree>
    <p:extLst>
      <p:ext uri="{BB962C8B-B14F-4D97-AF65-F5344CB8AC3E}">
        <p14:creationId xmlns:p14="http://schemas.microsoft.com/office/powerpoint/2010/main" val="215073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591692D6-D5FD-4592-8A4E-89FDEF8680C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p:spPr>
      </p:pic>
    </p:spTree>
    <p:extLst>
      <p:ext uri="{BB962C8B-B14F-4D97-AF65-F5344CB8AC3E}">
        <p14:creationId xmlns:p14="http://schemas.microsoft.com/office/powerpoint/2010/main" val="258305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a:extLst>
              <a:ext uri="{FF2B5EF4-FFF2-40B4-BE49-F238E27FC236}">
                <a16:creationId xmlns:a16="http://schemas.microsoft.com/office/drawing/2014/main" id="{6319B6ED-1564-4066-B0EF-BB9D8A33BD0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10500" y="0"/>
            <a:ext cx="9170999" cy="6878249"/>
          </a:xfrm>
        </p:spPr>
      </p:pic>
    </p:spTree>
    <p:extLst>
      <p:ext uri="{BB962C8B-B14F-4D97-AF65-F5344CB8AC3E}">
        <p14:creationId xmlns:p14="http://schemas.microsoft.com/office/powerpoint/2010/main" val="146737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EDBB938-62F2-44BB-B238-9BCDF74EC7D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40647" y="-15804"/>
            <a:ext cx="10310706" cy="6873804"/>
          </a:xfrm>
        </p:spPr>
      </p:pic>
    </p:spTree>
    <p:extLst>
      <p:ext uri="{BB962C8B-B14F-4D97-AF65-F5344CB8AC3E}">
        <p14:creationId xmlns:p14="http://schemas.microsoft.com/office/powerpoint/2010/main" val="169112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4D63CA3-89D9-4159-9CCF-9DF7F0AA916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23289" y="0"/>
            <a:ext cx="9745422" cy="6858000"/>
          </a:xfrm>
        </p:spPr>
      </p:pic>
    </p:spTree>
    <p:extLst>
      <p:ext uri="{BB962C8B-B14F-4D97-AF65-F5344CB8AC3E}">
        <p14:creationId xmlns:p14="http://schemas.microsoft.com/office/powerpoint/2010/main" val="3047933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8603284BDDDE3478D3C54A3FCA4694F" ma:contentTypeVersion="10" ma:contentTypeDescription="Skapa ett nytt dokument." ma:contentTypeScope="" ma:versionID="2f14c1ec71277025104aa63deb9095e9">
  <xsd:schema xmlns:xsd="http://www.w3.org/2001/XMLSchema" xmlns:xs="http://www.w3.org/2001/XMLSchema" xmlns:p="http://schemas.microsoft.com/office/2006/metadata/properties" xmlns:ns2="e8c08386-bc5e-4c1c-aeb8-d77b439f5cbc" xmlns:ns3="6e462db1-1bfb-47f1-a444-7d3c4cdbc911" targetNamespace="http://schemas.microsoft.com/office/2006/metadata/properties" ma:root="true" ma:fieldsID="e261cdf7f1b86ee0e6b312417e987f30" ns2:_="" ns3:_="">
    <xsd:import namespace="e8c08386-bc5e-4c1c-aeb8-d77b439f5cbc"/>
    <xsd:import namespace="6e462db1-1bfb-47f1-a444-7d3c4cdbc9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08386-bc5e-4c1c-aeb8-d77b439f5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62db1-1bfb-47f1-a444-7d3c4cdbc911"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8119B-3580-40F2-8470-69ACEE316BB3}">
  <ds:schemaRefs>
    <ds:schemaRef ds:uri="http://schemas.microsoft.com/sharepoint/v3/contenttype/forms"/>
  </ds:schemaRefs>
</ds:datastoreItem>
</file>

<file path=customXml/itemProps2.xml><?xml version="1.0" encoding="utf-8"?>
<ds:datastoreItem xmlns:ds="http://schemas.openxmlformats.org/officeDocument/2006/customXml" ds:itemID="{D7BBBAA5-EE07-426C-B88C-939E62B16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08386-bc5e-4c1c-aeb8-d77b439f5cbc"/>
    <ds:schemaRef ds:uri="6e462db1-1bfb-47f1-a444-7d3c4cdbc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06CAB2-652D-45EE-9855-3C62E2A7019D}">
  <ds:schemaRefs>
    <ds:schemaRef ds:uri="http://purl.org/dc/dcmitype/"/>
    <ds:schemaRef ds:uri="e8c08386-bc5e-4c1c-aeb8-d77b439f5cbc"/>
    <ds:schemaRef ds:uri="http://purl.org/dc/terms/"/>
    <ds:schemaRef ds:uri="http://schemas.microsoft.com/office/infopath/2007/PartnerControls"/>
    <ds:schemaRef ds:uri="6e462db1-1bfb-47f1-a444-7d3c4cdbc911"/>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772</TotalTime>
  <Words>1062</Words>
  <Application>Microsoft Office PowerPoint</Application>
  <PresentationFormat>Bredbild</PresentationFormat>
  <Paragraphs>118</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Calibri Light</vt:lpstr>
      <vt:lpstr>Wingdings</vt:lpstr>
      <vt:lpstr>Office-tema</vt:lpstr>
      <vt:lpstr>Hur kan vi utveckla kyrkogårdens värden </vt:lpstr>
      <vt:lpstr>Kyrkogårdens berättelser</vt:lpstr>
      <vt:lpstr>Bakgrund      1+1=3?</vt:lpstr>
      <vt:lpstr>Varför? </vt:lpstr>
      <vt:lpstr>Studiehandledningens delar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kan vi utveckla kyrkogårdens värden </dc:title>
  <dc:creator>Åsa Eriksson</dc:creator>
  <cp:lastModifiedBy>Olov Norin</cp:lastModifiedBy>
  <cp:revision>98</cp:revision>
  <cp:lastPrinted>2019-04-26T10:35:33Z</cp:lastPrinted>
  <dcterms:created xsi:type="dcterms:W3CDTF">2019-04-12T08:27:22Z</dcterms:created>
  <dcterms:modified xsi:type="dcterms:W3CDTF">2019-05-12T04:55:37Z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0x01010028603284BDDDE3478D3C54A3FCA4694F</vt:lpwstr>
  </property>
</Properties>
</file>